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1" r:id="rId2"/>
  </p:sldMasterIdLst>
  <p:notesMasterIdLst>
    <p:notesMasterId r:id="rId38"/>
  </p:notesMasterIdLst>
  <p:sldIdLst>
    <p:sldId id="348" r:id="rId3"/>
    <p:sldId id="319" r:id="rId4"/>
    <p:sldId id="362" r:id="rId5"/>
    <p:sldId id="363" r:id="rId6"/>
    <p:sldId id="280" r:id="rId7"/>
    <p:sldId id="364" r:id="rId8"/>
    <p:sldId id="361" r:id="rId9"/>
    <p:sldId id="283" r:id="rId10"/>
    <p:sldId id="284" r:id="rId11"/>
    <p:sldId id="289" r:id="rId12"/>
    <p:sldId id="305" r:id="rId13"/>
    <p:sldId id="291" r:id="rId14"/>
    <p:sldId id="356" r:id="rId15"/>
    <p:sldId id="357" r:id="rId16"/>
    <p:sldId id="368" r:id="rId17"/>
    <p:sldId id="358" r:id="rId18"/>
    <p:sldId id="359" r:id="rId19"/>
    <p:sldId id="360" r:id="rId20"/>
    <p:sldId id="365" r:id="rId21"/>
    <p:sldId id="349" r:id="rId22"/>
    <p:sldId id="334" r:id="rId23"/>
    <p:sldId id="293" r:id="rId24"/>
    <p:sldId id="344" r:id="rId25"/>
    <p:sldId id="339" r:id="rId26"/>
    <p:sldId id="340" r:id="rId27"/>
    <p:sldId id="351" r:id="rId28"/>
    <p:sldId id="369" r:id="rId29"/>
    <p:sldId id="370" r:id="rId30"/>
    <p:sldId id="371" r:id="rId31"/>
    <p:sldId id="372" r:id="rId32"/>
    <p:sldId id="373" r:id="rId33"/>
    <p:sldId id="374" r:id="rId34"/>
    <p:sldId id="333" r:id="rId35"/>
    <p:sldId id="376" r:id="rId36"/>
    <p:sldId id="375"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EFF"/>
    <a:srgbClr val="99CCFF"/>
    <a:srgbClr val="CCECFF"/>
    <a:srgbClr val="6699FF"/>
    <a:srgbClr val="EAEAEA"/>
    <a:srgbClr val="969696"/>
    <a:srgbClr val="FF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5591" autoAdjust="0"/>
    <p:restoredTop sz="94645" autoAdjust="0"/>
  </p:normalViewPr>
  <p:slideViewPr>
    <p:cSldViewPr snapToGrid="0">
      <p:cViewPr varScale="1">
        <p:scale>
          <a:sx n="123" d="100"/>
          <a:sy n="123" d="100"/>
        </p:scale>
        <p:origin x="-2070" y="-1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E2C1BEC-D6D5-4241-A645-EB38B2D3EC1F}"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EE06EF6-C23F-41D9-9675-D0F0E98E5595}" type="slidenum">
              <a:rPr lang="en-US"/>
              <a:pPr/>
              <a:t>1</a:t>
            </a:fld>
            <a:endParaRPr lang="en-US"/>
          </a:p>
        </p:txBody>
      </p:sp>
      <p:sp>
        <p:nvSpPr>
          <p:cNvPr id="1904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a:fld id="{A5535FB5-92FF-46D9-AF32-B2A924FB2154}" type="slidenum">
              <a:rPr lang="en-US" sz="1200"/>
              <a:pPr algn="r"/>
              <a:t>1</a:t>
            </a:fld>
            <a:endParaRPr lang="en-US" sz="120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p:txBody>
          <a:bodyPr lIns="91435" tIns="45718" rIns="91435" bIns="45718"/>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DA3D389-46AD-4617-99F1-C55E8BD14468}" type="slidenum">
              <a:rPr lang="en-US"/>
              <a:pPr/>
              <a:t>20</a:t>
            </a:fld>
            <a:endParaRPr lang="en-US"/>
          </a:p>
        </p:txBody>
      </p:sp>
      <p:sp>
        <p:nvSpPr>
          <p:cNvPr id="192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a:fld id="{E2B4DB74-8455-492D-A9C3-892D080FCA8B}" type="slidenum">
              <a:rPr lang="en-US" sz="1200"/>
              <a:pPr algn="r"/>
              <a:t>20</a:t>
            </a:fld>
            <a:endParaRPr lang="en-US" sz="120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p:txBody>
          <a:bodyPr lIns="91435" tIns="45718" rIns="91435" bIns="45718"/>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1577DC-976E-4635-B0B3-1F599BC39B8F}" type="slidenum">
              <a:rPr lang="en-US"/>
              <a:pPr/>
              <a:t>21</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D1EDE6-3E0F-45AD-8AC5-556AE50CD363}" type="slidenum">
              <a:rPr lang="en-US"/>
              <a:pPr/>
              <a:t>22</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pPr>
              <a:lnSpc>
                <a:spcPct val="80000"/>
              </a:lnSpc>
            </a:pPr>
            <a:endParaRPr lang="en-US" sz="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BB6DDB-DEE9-4B74-A249-0ACAE6543C66}" type="slidenum">
              <a:rPr lang="en-US"/>
              <a:pPr/>
              <a:t>2</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75A4D4-8EA4-4EEB-BA37-602CCE11A9E3}" type="slidenum">
              <a:rPr lang="en-US"/>
              <a:pPr/>
              <a:t>5</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pPr defTabSz="930275"/>
            <a:fld id="{A0C9D335-C812-42EC-B18D-99808DB458D1}" type="slidenum">
              <a:rPr lang="en-US" smtClean="0"/>
              <a:pPr defTabSz="930275"/>
              <a:t>7</a:t>
            </a:fld>
            <a:endParaRPr lang="en-US" smtClean="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xfrm>
            <a:off x="914508" y="4344607"/>
            <a:ext cx="5028986" cy="4113556"/>
          </a:xfrm>
          <a:noFill/>
          <a:ln/>
        </p:spPr>
        <p:txBody>
          <a:bodyPr/>
          <a:lstStyle/>
          <a:p>
            <a:pPr eaLnBrk="1" hangingPunct="1"/>
            <a:endParaRPr lang="de-DE"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ED372C-4946-455A-9A8B-A8F630F57708}" type="slidenum">
              <a:rPr lang="en-US"/>
              <a:pPr/>
              <a:t>9</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xfrm>
            <a:off x="914400" y="4343400"/>
            <a:ext cx="5029200" cy="4114800"/>
          </a:xfrm>
        </p:spPr>
        <p:txBody>
          <a:bodyPr/>
          <a:lstStyle/>
          <a:p>
            <a:r>
              <a:rPr lang="en-US"/>
              <a:t>The Aras Innovator enterprise open source download includes 3 Business Ready Solutions each with comprehensive functionality for…</a:t>
            </a:r>
          </a:p>
          <a:p>
            <a:r>
              <a:rPr lang="en-US"/>
              <a:t>CLICK 1</a:t>
            </a:r>
          </a:p>
          <a:p>
            <a:r>
              <a:rPr lang="en-US"/>
              <a:t>At a high-level</a:t>
            </a:r>
          </a:p>
          <a:p>
            <a:r>
              <a:rPr lang="en-US"/>
              <a:t>Aras Program Mgt includes Phase-Gate Project Mgt with Milestones &amp; Deliverables, Traffic Light Risk Indicators and Dashboards, and project templates based on the PMI pjt mgt principles</a:t>
            </a:r>
          </a:p>
          <a:p>
            <a:endParaRPr lang="en-US"/>
          </a:p>
          <a:p>
            <a:r>
              <a:rPr lang="en-US"/>
              <a:t>The Aras Product Engineering solution includes functionality for managing complex configuration structures such as Bills of Material and Product SKUs</a:t>
            </a:r>
          </a:p>
          <a:p>
            <a:endParaRPr lang="en-US"/>
          </a:p>
          <a:p>
            <a:r>
              <a:rPr lang="en-US"/>
              <a:t>There are Document Management capabilities that can be used for any type of file format including Word Docs, Excel spreadsheets, PDFs, Images like TIFFs, multimedia files, and CAD drawings – I should mention that Aras Innovator is NOT an ‘in-process’ CAD file manager; it doesn’t have CAD integrations, however, it can be used to store CAD files it just doesn’t do parametric data extraction. [pause]</a:t>
            </a:r>
          </a:p>
          <a:p>
            <a:endParaRPr lang="en-US"/>
          </a:p>
          <a:p>
            <a:r>
              <a:rPr lang="en-US"/>
              <a:t>(if asked, “What’s the recommended way for dealing with CAD files” respond, “I don’t know what CAD packages your company uses, but most of them have a local CAD manager or PDM system. They really handle the ‘in-process’ activities well; that’s what they were designed to do.  Aras will typically just integrate with that system if a company needs CAD data extraction.”</a:t>
            </a:r>
          </a:p>
          <a:p>
            <a:endParaRPr lang="en-US"/>
          </a:p>
          <a:p>
            <a:r>
              <a:rPr lang="en-US"/>
              <a:t>There are graphical Change Management workflows that can be used to control any of the documents or data in the system</a:t>
            </a:r>
          </a:p>
          <a:p>
            <a:endParaRPr lang="en-US"/>
          </a:p>
          <a:p>
            <a:r>
              <a:rPr lang="en-US"/>
              <a:t>And then there are other features like Approved Vendor / Approved Manufacturer Lists, part classification, substitutes &amp; alternates, and a lot more</a:t>
            </a:r>
          </a:p>
          <a:p>
            <a:endParaRPr lang="en-US"/>
          </a:p>
          <a:p>
            <a:r>
              <a:rPr lang="en-US"/>
              <a:t>The Aras Quality Planning solution is used for Risk Analysis &amp; Management</a:t>
            </a:r>
          </a:p>
          <a:p>
            <a:r>
              <a:rPr lang="en-US"/>
              <a:t>It’s got Failure Mode &amp; Effects Analysis or FMEAs, both DFMEAs and PFMEAs, and then there are Process Flow Diagrams and Control Plans for mitigating any risks identified</a:t>
            </a:r>
          </a:p>
          <a:p>
            <a:endParaRPr lang="en-US"/>
          </a:p>
          <a:p>
            <a:r>
              <a:rPr lang="en-US"/>
              <a:t>And because Aras is a database driven system everything is tied together so that when you change data or add or delete items all the other related documents stay synchronized</a:t>
            </a:r>
          </a:p>
          <a:p>
            <a:endParaRPr lang="en-US"/>
          </a:p>
          <a:p>
            <a:r>
              <a:rPr lang="en-US"/>
              <a:t>Also, unique to Aras is the concept of Action Items for identified risks or RPNs over a specified threshold; they provide closed-loop issue resolution for accountability and certainty</a:t>
            </a:r>
          </a:p>
          <a:p>
            <a:endParaRPr lang="en-US"/>
          </a:p>
          <a:p>
            <a:r>
              <a:rPr lang="en-US"/>
              <a:t>CLICK 2</a:t>
            </a:r>
          </a:p>
          <a:p>
            <a:r>
              <a:rPr lang="en-US"/>
              <a:t>Also, because Aras is open source there are a growing number of Community Solutions available such as Corrective &amp; Preventive Actions or CAPA issue management, RoHS environmental compliance, and things like Training &amp; Skills Tracking and Customer Quoting.  Projects are going on now around Integration Adapters for ERP systems and alternate clients such as Windows and Outlook access</a:t>
            </a:r>
          </a:p>
          <a:p>
            <a:endParaRPr lang="en-US"/>
          </a:p>
          <a:p>
            <a:r>
              <a:rPr lang="en-US"/>
              <a:t>All of this solution functionality and more is available, however, the Aras solutions are designed so that you can use as little or as much as you need. Functionality can be ‘turned off &amp; on’ with user permissions. Everything is roles-based so users only see what they have permission to see.</a:t>
            </a:r>
          </a:p>
          <a:p>
            <a:endParaRPr lang="en-US"/>
          </a:p>
          <a:p>
            <a:r>
              <a:rPr lang="en-US"/>
              <a:t>In addition, the Aras solutions can be used as a stand-alone system or as an compliment to extend your existing enterprise systems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F75749-D1F1-476D-BA2A-B3DAAEF86CD1}" type="slidenum">
              <a:rPr lang="en-US"/>
              <a:pPr/>
              <a:t>10</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914400" y="4343400"/>
            <a:ext cx="5029200" cy="4114800"/>
          </a:xfrm>
        </p:spPr>
        <p:txBody>
          <a:bodyPr/>
          <a:lstStyle/>
          <a:p>
            <a:r>
              <a:rPr lang="en-US"/>
              <a:t>So, I’ve talked about the flexibility of the software… and there’s a reason that Aras solutions are significantly easier to customize than conventional legacy systems.</a:t>
            </a:r>
          </a:p>
          <a:p>
            <a:endParaRPr lang="en-US"/>
          </a:p>
          <a:p>
            <a:r>
              <a:rPr lang="en-US"/>
              <a:t>CLICK 1</a:t>
            </a:r>
          </a:p>
          <a:p>
            <a:r>
              <a:rPr lang="en-US"/>
              <a:t>It’s because Aras uses a unique and proven innovation that is fundamentally different than other systems.  Aras combines a Web services service-oriented architecture with a Model-based approach.</a:t>
            </a:r>
          </a:p>
          <a:p>
            <a:endParaRPr lang="en-US"/>
          </a:p>
          <a:p>
            <a:r>
              <a:rPr lang="en-US"/>
              <a:t>Together the Aras technology delivers Unmatched Flexibility while achieving Unparalleled Upgradeability</a:t>
            </a:r>
          </a:p>
          <a:p>
            <a:endParaRPr lang="en-US"/>
          </a:p>
          <a:p>
            <a:r>
              <a:rPr lang="en-US"/>
              <a:t>Solution forms, workflows, lifecycles, and even the data schema can be changed in real-time with a graphical solution studio editor. The customization and creation of solutions is done at a business level with flow charts and forms not complex programming code.</a:t>
            </a:r>
          </a:p>
          <a:p>
            <a:endParaRPr lang="en-US"/>
          </a:p>
          <a:p>
            <a:r>
              <a:rPr lang="en-US"/>
              <a:t>This is important because it means solution customization can be done by regular people like power uses and business systems analysts instead of  expensive consultants and programmers.</a:t>
            </a:r>
          </a:p>
          <a:p>
            <a:endParaRPr lang="en-US"/>
          </a:p>
          <a:p>
            <a:r>
              <a:rPr lang="en-US"/>
              <a:t>Aras has always had these capabilities, and now we’ve made it available as Microsoft Enterprise Open Source…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6FBB59-8BBB-407B-A716-2B790422DA65}" type="slidenum">
              <a:rPr lang="en-US"/>
              <a:pPr/>
              <a:t>12</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a:lnSpc>
                <a:spcPct val="90000"/>
              </a:lnSpc>
            </a:pPr>
            <a:endParaRPr lang="en-US"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144588" y="685800"/>
            <a:ext cx="4568825" cy="3427413"/>
          </a:xfrm>
          <a:ln/>
        </p:spPr>
      </p:sp>
      <p:sp>
        <p:nvSpPr>
          <p:cNvPr id="59395" name="Rectangle 3"/>
          <p:cNvSpPr>
            <a:spLocks noGrp="1" noChangeArrowheads="1"/>
          </p:cNvSpPr>
          <p:nvPr>
            <p:ph type="body" idx="1"/>
          </p:nvPr>
        </p:nvSpPr>
        <p:spPr>
          <a:xfrm>
            <a:off x="687027" y="4344357"/>
            <a:ext cx="5483947" cy="4113170"/>
          </a:xfrm>
          <a:noFill/>
          <a:ln/>
        </p:spPr>
        <p:txBody>
          <a:bodyPr/>
          <a:lstStyle/>
          <a:p>
            <a:endParaRPr lang="de-DE"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1577DC-976E-4635-B0B3-1F599BC39B8F}" type="slidenum">
              <a:rPr lang="en-US"/>
              <a:pPr/>
              <a:t>19</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9458" name="Picture 2" descr="Side2"/>
          <p:cNvPicPr>
            <a:picLocks noChangeAspect="1" noChangeArrowheads="1"/>
          </p:cNvPicPr>
          <p:nvPr userDrawn="1"/>
        </p:nvPicPr>
        <p:blipFill>
          <a:blip r:embed="rId2" cstate="print"/>
          <a:srcRect/>
          <a:stretch>
            <a:fillRect/>
          </a:stretch>
        </p:blipFill>
        <p:spPr bwMode="auto">
          <a:xfrm>
            <a:off x="0" y="1270000"/>
            <a:ext cx="238125" cy="5588000"/>
          </a:xfrm>
          <a:prstGeom prst="rect">
            <a:avLst/>
          </a:prstGeom>
          <a:noFill/>
        </p:spPr>
      </p:pic>
      <p:sp>
        <p:nvSpPr>
          <p:cNvPr id="19459" name="Rectangle 3"/>
          <p:cNvSpPr>
            <a:spLocks noGrp="1" noChangeArrowheads="1"/>
          </p:cNvSpPr>
          <p:nvPr>
            <p:ph type="ctrTitle"/>
          </p:nvPr>
        </p:nvSpPr>
        <p:spPr>
          <a:xfrm>
            <a:off x="396875" y="1385888"/>
            <a:ext cx="6399213" cy="1714500"/>
          </a:xfrm>
        </p:spPr>
        <p:txBody>
          <a:bodyPr/>
          <a:lstStyle>
            <a:lvl1pPr>
              <a:lnSpc>
                <a:spcPct val="100000"/>
              </a:lnSpc>
              <a:spcBef>
                <a:spcPct val="10000"/>
              </a:spcBef>
              <a:spcAft>
                <a:spcPct val="10000"/>
              </a:spcAft>
              <a:defRPr sz="3400"/>
            </a:lvl1pPr>
          </a:lstStyle>
          <a:p>
            <a:r>
              <a:rPr lang="en-US"/>
              <a:t>Presentation Title</a:t>
            </a:r>
          </a:p>
        </p:txBody>
      </p:sp>
      <p:sp>
        <p:nvSpPr>
          <p:cNvPr id="19460" name="Rectangle 4"/>
          <p:cNvSpPr>
            <a:spLocks noGrp="1" noChangeArrowheads="1"/>
          </p:cNvSpPr>
          <p:nvPr>
            <p:ph type="subTitle" idx="1"/>
          </p:nvPr>
        </p:nvSpPr>
        <p:spPr>
          <a:xfrm>
            <a:off x="396875" y="3327400"/>
            <a:ext cx="6400800" cy="1258888"/>
          </a:xfrm>
        </p:spPr>
        <p:txBody>
          <a:bodyPr anchor="ctr"/>
          <a:lstStyle>
            <a:lvl1pPr marL="0" indent="0">
              <a:buFont typeface="Wingdings" pitchFamily="2" charset="2"/>
              <a:buNone/>
              <a:defRPr sz="2400">
                <a:solidFill>
                  <a:schemeClr val="tx2"/>
                </a:solidFill>
              </a:defRPr>
            </a:lvl1pPr>
          </a:lstStyle>
          <a:p>
            <a:r>
              <a:rPr lang="en-US"/>
              <a:t>Sub Title</a:t>
            </a:r>
          </a:p>
        </p:txBody>
      </p:sp>
      <p:sp>
        <p:nvSpPr>
          <p:cNvPr id="19461" name="Rectangle 5"/>
          <p:cNvSpPr>
            <a:spLocks noChangeArrowheads="1"/>
          </p:cNvSpPr>
          <p:nvPr userDrawn="1"/>
        </p:nvSpPr>
        <p:spPr bwMode="auto">
          <a:xfrm>
            <a:off x="0" y="6688138"/>
            <a:ext cx="9144000" cy="190500"/>
          </a:xfrm>
          <a:prstGeom prst="rect">
            <a:avLst/>
          </a:prstGeom>
          <a:solidFill>
            <a:schemeClr val="tx1"/>
          </a:solidFill>
          <a:ln w="9525">
            <a:noFill/>
            <a:miter lim="800000"/>
            <a:headEnd/>
            <a:tailEnd/>
          </a:ln>
          <a:effectLst/>
        </p:spPr>
        <p:txBody>
          <a:bodyPr wrap="none" anchor="ctr"/>
          <a:lstStyle/>
          <a:p>
            <a:endParaRPr lang="en-US"/>
          </a:p>
        </p:txBody>
      </p:sp>
      <p:sp>
        <p:nvSpPr>
          <p:cNvPr id="19462" name="Text Box 6"/>
          <p:cNvSpPr txBox="1">
            <a:spLocks noChangeArrowheads="1"/>
          </p:cNvSpPr>
          <p:nvPr userDrawn="1"/>
        </p:nvSpPr>
        <p:spPr bwMode="auto">
          <a:xfrm>
            <a:off x="8299450" y="6642100"/>
            <a:ext cx="833438" cy="244475"/>
          </a:xfrm>
          <a:prstGeom prst="rect">
            <a:avLst/>
          </a:prstGeom>
          <a:noFill/>
          <a:ln w="9525">
            <a:noFill/>
            <a:miter lim="800000"/>
            <a:headEnd/>
            <a:tailEnd/>
          </a:ln>
          <a:effectLst/>
        </p:spPr>
        <p:txBody>
          <a:bodyPr wrap="none">
            <a:spAutoFit/>
          </a:bodyPr>
          <a:lstStyle/>
          <a:p>
            <a:r>
              <a:rPr lang="en-US" sz="1000" b="1">
                <a:solidFill>
                  <a:schemeClr val="bg1"/>
                </a:solidFill>
                <a:latin typeface="Verdana" pitchFamily="34" charset="0"/>
              </a:rPr>
              <a:t>aras.com</a:t>
            </a:r>
          </a:p>
        </p:txBody>
      </p:sp>
      <p:sp>
        <p:nvSpPr>
          <p:cNvPr id="19463" name="Rectangle 7"/>
          <p:cNvSpPr>
            <a:spLocks noChangeArrowheads="1"/>
          </p:cNvSpPr>
          <p:nvPr userDrawn="1"/>
        </p:nvSpPr>
        <p:spPr bwMode="auto">
          <a:xfrm>
            <a:off x="0" y="6683375"/>
            <a:ext cx="65088" cy="195263"/>
          </a:xfrm>
          <a:prstGeom prst="rect">
            <a:avLst/>
          </a:prstGeom>
          <a:solidFill>
            <a:schemeClr val="tx2"/>
          </a:solidFill>
          <a:ln w="9525">
            <a:noFill/>
            <a:miter lim="800000"/>
            <a:headEnd/>
            <a:tailEnd/>
          </a:ln>
          <a:effectLst/>
        </p:spPr>
        <p:txBody>
          <a:bodyPr wrap="none" anchor="ctr"/>
          <a:lstStyle/>
          <a:p>
            <a:endParaRPr lang="en-US"/>
          </a:p>
        </p:txBody>
      </p:sp>
      <p:sp>
        <p:nvSpPr>
          <p:cNvPr id="19466" name="Rectangle 10"/>
          <p:cNvSpPr>
            <a:spLocks noChangeArrowheads="1"/>
          </p:cNvSpPr>
          <p:nvPr userDrawn="1"/>
        </p:nvSpPr>
        <p:spPr bwMode="auto">
          <a:xfrm>
            <a:off x="396875" y="6721475"/>
            <a:ext cx="3203575" cy="136525"/>
          </a:xfrm>
          <a:prstGeom prst="rect">
            <a:avLst/>
          </a:prstGeom>
          <a:noFill/>
          <a:ln w="9525">
            <a:noFill/>
            <a:miter lim="800000"/>
            <a:headEnd/>
            <a:tailEnd/>
          </a:ln>
          <a:effectLst/>
        </p:spPr>
        <p:txBody>
          <a:bodyPr lIns="0" tIns="0" rIns="0" bIns="0"/>
          <a:lstStyle/>
          <a:p>
            <a:pPr>
              <a:tabLst>
                <a:tab pos="1770063" algn="l"/>
              </a:tabLst>
            </a:pPr>
            <a:r>
              <a:rPr lang="en-US" sz="800" dirty="0">
                <a:solidFill>
                  <a:schemeClr val="bg1"/>
                </a:solidFill>
                <a:cs typeface="Arial" pitchFamily="34" charset="0"/>
              </a:rPr>
              <a:t>Copyright © </a:t>
            </a:r>
            <a:r>
              <a:rPr lang="en-US" sz="800" dirty="0" smtClean="0">
                <a:solidFill>
                  <a:schemeClr val="bg1"/>
                </a:solidFill>
                <a:cs typeface="Arial" pitchFamily="34" charset="0"/>
              </a:rPr>
              <a:t>2010  </a:t>
            </a:r>
            <a:r>
              <a:rPr lang="en-US" sz="800" dirty="0">
                <a:solidFill>
                  <a:schemeClr val="bg1"/>
                </a:solidFill>
                <a:cs typeface="Arial" pitchFamily="34" charset="0"/>
              </a:rPr>
              <a:t>Aras Corporation	</a:t>
            </a:r>
          </a:p>
        </p:txBody>
      </p:sp>
      <p:pic>
        <p:nvPicPr>
          <p:cNvPr id="10" name="Picture 10" descr="arasCORP_300_RGB.bmp"/>
          <p:cNvPicPr>
            <a:picLocks noChangeAspect="1"/>
          </p:cNvPicPr>
          <p:nvPr userDrawn="1"/>
        </p:nvPicPr>
        <p:blipFill>
          <a:blip r:embed="rId3" cstate="print"/>
          <a:srcRect/>
          <a:stretch>
            <a:fillRect/>
          </a:stretch>
        </p:blipFill>
        <p:spPr bwMode="auto">
          <a:xfrm>
            <a:off x="6881813" y="14288"/>
            <a:ext cx="2189162" cy="92868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773895CA-B54F-492F-818C-603FD68E2B49}" type="slidenum">
              <a:rPr lang="en-US"/>
              <a:pPr/>
              <a:t>‹#›</a:t>
            </a:fld>
            <a:r>
              <a:rPr lang="en-US"/>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538" y="114300"/>
            <a:ext cx="2098675" cy="6292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7338" y="114300"/>
            <a:ext cx="6146800" cy="6292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71987A5C-D349-44D4-A7D9-FBC56A27F274}" type="slidenum">
              <a:rPr lang="en-US"/>
              <a:pPr/>
              <a:t>‹#›</a:t>
            </a:fld>
            <a:r>
              <a:rPr lang="en-US"/>
              <a: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3975" name="Rectangle 7"/>
          <p:cNvSpPr>
            <a:spLocks noGrp="1" noChangeArrowheads="1"/>
          </p:cNvSpPr>
          <p:nvPr>
            <p:ph type="ctrTitle"/>
          </p:nvPr>
        </p:nvSpPr>
        <p:spPr>
          <a:xfrm>
            <a:off x="1389063" y="1676400"/>
            <a:ext cx="7297737" cy="2590800"/>
          </a:xfrm>
          <a:ln w="9525"/>
        </p:spPr>
        <p:txBody>
          <a:bodyPr lIns="91440" tIns="45720" rIns="91440" bIns="45720" anchor="b"/>
          <a:lstStyle>
            <a:lvl1pPr>
              <a:lnSpc>
                <a:spcPct val="110000"/>
              </a:lnSpc>
              <a:spcBef>
                <a:spcPct val="20000"/>
              </a:spcBef>
              <a:spcAft>
                <a:spcPct val="20000"/>
              </a:spcAft>
              <a:defRPr kumimoji="0" sz="3200" i="1"/>
            </a:lvl1pPr>
          </a:lstStyle>
          <a:p>
            <a:r>
              <a:rPr lang="en-US" altLang="en-US"/>
              <a:t>Click to Edit Master Title Style</a:t>
            </a:r>
          </a:p>
        </p:txBody>
      </p:sp>
      <p:sp>
        <p:nvSpPr>
          <p:cNvPr id="83987" name="Rectangle 19"/>
          <p:cNvSpPr>
            <a:spLocks noGrp="1" noChangeArrowheads="1"/>
          </p:cNvSpPr>
          <p:nvPr>
            <p:ph type="ftr" sz="quarter" idx="3"/>
          </p:nvPr>
        </p:nvSpPr>
        <p:spPr>
          <a:solidFill>
            <a:srgbClr val="0000FF">
              <a:alpha val="0"/>
            </a:srgbClr>
          </a:solidFill>
        </p:spPr>
        <p:txBody>
          <a:bodyPr/>
          <a:lstStyle>
            <a:lvl1pPr>
              <a:tabLst/>
              <a:defRPr sz="900"/>
            </a:lvl1pPr>
          </a:lstStyle>
          <a:p>
            <a:endParaRPr lang="en-US" altLang="en-US"/>
          </a:p>
        </p:txBody>
      </p:sp>
      <p:sp>
        <p:nvSpPr>
          <p:cNvPr id="83989" name="Rectangle 21"/>
          <p:cNvSpPr>
            <a:spLocks noGrp="1" noChangeArrowheads="1"/>
          </p:cNvSpPr>
          <p:nvPr>
            <p:ph type="subTitle" sz="quarter" idx="1"/>
          </p:nvPr>
        </p:nvSpPr>
        <p:spPr>
          <a:xfrm>
            <a:off x="1371600" y="4572000"/>
            <a:ext cx="5791200" cy="1524000"/>
          </a:xfrm>
        </p:spPr>
        <p:txBody>
          <a:bodyPr/>
          <a:lstStyle>
            <a:lvl1pPr>
              <a:defRPr sz="1600"/>
            </a:lvl1pPr>
          </a:lstStyle>
          <a:p>
            <a:r>
              <a:rPr lang="de-DE"/>
              <a:t>Klicken Sie, um das Format des Untertitelmasters zu bearbeiten</a:t>
            </a:r>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Confidential   ©2005-2009 xPLM Solution GmbH		</a:t>
            </a:r>
            <a:fld id="{3D3B6432-45FE-44C0-BA7E-20E86BFCC27A}" type="slidenum">
              <a:rPr lang="en-US" altLang="en-US"/>
              <a:pPr/>
              <a:t>‹#›</a:t>
            </a:fld>
            <a:endParaRPr lang="en-US" altLang="en-US"/>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a:t>Confidential   ©2005-2009 xPLM Solution GmbH		</a:t>
            </a:r>
            <a:fld id="{93F3CCD7-1CC3-47DF-B16B-36A7A9AA87AE}" type="slidenum">
              <a:rPr lang="en-US" altLang="en-US"/>
              <a:pPr/>
              <a:t>‹#›</a:t>
            </a:fld>
            <a:endParaRPr lang="en-US" altLang="en-US"/>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619250"/>
            <a:ext cx="41560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3275" y="1619250"/>
            <a:ext cx="41560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ltLang="en-US"/>
              <a:t>Confidential   ©2005-2009 xPLM Solution GmbH		</a:t>
            </a:r>
            <a:fld id="{E5D235B7-64DB-4810-8039-78AF84BD6D7A}" type="slidenum">
              <a:rPr lang="en-US" altLang="en-US"/>
              <a:pPr/>
              <a:t>‹#›</a:t>
            </a:fld>
            <a:endParaRPr lang="en-US" altLang="en-US"/>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ltLang="en-US"/>
              <a:t>Confidential   ©2005-2009 xPLM Solution GmbH		</a:t>
            </a:r>
            <a:fld id="{799707D6-27A2-4C2F-9AE1-82801BC1EB4F}" type="slidenum">
              <a:rPr lang="en-US" altLang="en-US"/>
              <a:pPr/>
              <a:t>‹#›</a:t>
            </a:fld>
            <a:endParaRPr lang="en-US" altLang="en-US"/>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ltLang="en-US"/>
              <a:t>Confidential   ©2005-2009 xPLM Solution GmbH		</a:t>
            </a:r>
            <a:fld id="{97CF6987-8FAC-49D5-A8CB-7C00FE707246}" type="slidenum">
              <a:rPr lang="en-US" altLang="en-US"/>
              <a:pPr/>
              <a:t>‹#›</a:t>
            </a:fld>
            <a:endParaRPr lang="en-US" altLang="en-US"/>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a:t>Confidential   ©2005-2009 xPLM Solution GmbH		</a:t>
            </a:r>
            <a:fld id="{D8BFDAF2-1C01-45A7-A2EB-F07827ACB74B}" type="slidenum">
              <a:rPr lang="en-US" altLang="en-US"/>
              <a:pPr/>
              <a:t>‹#›</a:t>
            </a:fld>
            <a:endParaRPr lang="en-US" altLang="en-US"/>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Confidential   ©2005-2009 xPLM Solution GmbH		</a:t>
            </a:r>
            <a:fld id="{4B373CBA-E32B-41CB-92B2-21B33ABE80FA}" type="slidenum">
              <a:rPr lang="en-US" altLang="en-US"/>
              <a:pPr/>
              <a:t>‹#›</a:t>
            </a:fld>
            <a:endParaRPr lang="en-US" altLang="en-US"/>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Slide </a:t>
            </a:r>
            <a:fld id="{B4692C17-84EF-47D4-9804-44A189974AF4}" type="slidenum">
              <a:rPr lang="en-US"/>
              <a:pPr/>
              <a:t>‹#›</a:t>
            </a:fld>
            <a:r>
              <a:rPr lang="en-US"/>
              <a:t>	</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Confidential   ©2005-2009 xPLM Solution GmbH		</a:t>
            </a:r>
            <a:fld id="{CBAE0CD7-7063-46C1-AAD2-7E127DB7D0BA}" type="slidenum">
              <a:rPr lang="en-US" altLang="en-US"/>
              <a:pPr/>
              <a:t>‹#›</a:t>
            </a:fld>
            <a:endParaRPr lang="en-US" altLang="en-US"/>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Confidential   ©2005-2009 xPLM Solution GmbH		</a:t>
            </a:r>
            <a:fld id="{7C049372-822E-4C0A-B56F-9F2D88CD0A2B}" type="slidenum">
              <a:rPr lang="en-US" altLang="en-US"/>
              <a:pPr/>
              <a:t>‹#›</a:t>
            </a:fld>
            <a:endParaRPr lang="en-US" altLang="en-US"/>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7013" y="0"/>
            <a:ext cx="2192337" cy="6118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424613" cy="6118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Confidential   ©2005-2009 xPLM Solution GmbH		</a:t>
            </a:r>
            <a:fld id="{230DCF36-1508-4A57-B996-CF7B150F642E}" type="slidenum">
              <a:rPr lang="en-US" altLang="en-US"/>
              <a:pPr/>
              <a:t>‹#›</a:t>
            </a:fld>
            <a:endParaRPr lang="en-US" alt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t>Slide </a:t>
            </a:r>
            <a:fld id="{73941103-5132-40CA-BCFF-3AFBE36D58C2}" type="slidenum">
              <a:rPr lang="en-US"/>
              <a:pPr/>
              <a:t>‹#›</a:t>
            </a:fld>
            <a:r>
              <a:rPr lang="en-US"/>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6388" y="1157288"/>
            <a:ext cx="4113212" cy="5249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157288"/>
            <a:ext cx="4113213" cy="5249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a:t>Slide </a:t>
            </a:r>
            <a:fld id="{18898D7F-09FF-46EA-B99A-DAA3F968B2A2}" type="slidenum">
              <a:rPr lang="en-US"/>
              <a:pPr/>
              <a:t>‹#›</a:t>
            </a:fld>
            <a:r>
              <a:rPr lang="en-US"/>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a:t>Slide </a:t>
            </a:r>
            <a:fld id="{BE96179B-FB73-48A9-8EAE-4BC00371BF59}" type="slidenum">
              <a:rPr lang="en-US"/>
              <a:pPr/>
              <a:t>‹#›</a:t>
            </a:fld>
            <a:r>
              <a:rPr lang="en-US"/>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a:t>Slide </a:t>
            </a:r>
            <a:fld id="{D7816AC3-8120-4375-A455-A20652B79301}" type="slidenum">
              <a:rPr lang="en-US"/>
              <a:pPr/>
              <a:t>‹#›</a:t>
            </a:fld>
            <a:r>
              <a:rPr lang="en-US"/>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Slide </a:t>
            </a:r>
            <a:fld id="{51DA84AD-591F-460E-B383-F6883205C84F}" type="slidenum">
              <a:rPr lang="en-US"/>
              <a:pPr/>
              <a:t>‹#›</a:t>
            </a:fld>
            <a:r>
              <a:rPr lang="en-US"/>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Slide </a:t>
            </a:r>
            <a:fld id="{4C8C9545-D26E-418F-940E-FF093B6739B5}" type="slidenum">
              <a:rPr lang="en-US"/>
              <a:pPr/>
              <a:t>‹#›</a:t>
            </a:fld>
            <a:r>
              <a:rPr lang="en-US"/>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Slide </a:t>
            </a:r>
            <a:fld id="{7FB2BF67-8970-4985-8FD9-751B2D50F712}" type="slidenum">
              <a:rPr lang="en-US"/>
              <a:pPr/>
              <a:t>‹#›</a:t>
            </a:fld>
            <a:r>
              <a:rPr lang="en-US"/>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5" name="Rectangle 3"/>
          <p:cNvSpPr>
            <a:spLocks noChangeArrowheads="1"/>
          </p:cNvSpPr>
          <p:nvPr userDrawn="1"/>
        </p:nvSpPr>
        <p:spPr bwMode="auto">
          <a:xfrm>
            <a:off x="0" y="6688138"/>
            <a:ext cx="9144000" cy="190500"/>
          </a:xfrm>
          <a:prstGeom prst="rect">
            <a:avLst/>
          </a:prstGeom>
          <a:solidFill>
            <a:schemeClr val="tx1"/>
          </a:solidFill>
          <a:ln w="9525">
            <a:noFill/>
            <a:miter lim="800000"/>
            <a:headEnd/>
            <a:tailEnd/>
          </a:ln>
          <a:effectLst/>
        </p:spPr>
        <p:txBody>
          <a:bodyPr wrap="none" anchor="ctr"/>
          <a:lstStyle/>
          <a:p>
            <a:endParaRPr lang="en-US"/>
          </a:p>
        </p:txBody>
      </p:sp>
      <p:sp>
        <p:nvSpPr>
          <p:cNvPr id="18436" name="Rectangle 4"/>
          <p:cNvSpPr>
            <a:spLocks noChangeArrowheads="1"/>
          </p:cNvSpPr>
          <p:nvPr userDrawn="1"/>
        </p:nvSpPr>
        <p:spPr bwMode="auto">
          <a:xfrm>
            <a:off x="0" y="6683375"/>
            <a:ext cx="65088" cy="195263"/>
          </a:xfrm>
          <a:prstGeom prst="rect">
            <a:avLst/>
          </a:prstGeom>
          <a:solidFill>
            <a:schemeClr val="tx2"/>
          </a:solidFill>
          <a:ln w="9525">
            <a:noFill/>
            <a:miter lim="800000"/>
            <a:headEnd/>
            <a:tailEnd/>
          </a:ln>
          <a:effectLst/>
        </p:spPr>
        <p:txBody>
          <a:bodyPr wrap="none" anchor="ctr"/>
          <a:lstStyle/>
          <a:p>
            <a:endParaRPr lang="en-US"/>
          </a:p>
        </p:txBody>
      </p:sp>
      <p:sp>
        <p:nvSpPr>
          <p:cNvPr id="18437" name="Rectangle 5"/>
          <p:cNvSpPr>
            <a:spLocks noGrp="1" noChangeArrowheads="1"/>
          </p:cNvSpPr>
          <p:nvPr>
            <p:ph type="dt" sz="half" idx="2"/>
          </p:nvPr>
        </p:nvSpPr>
        <p:spPr bwMode="auto">
          <a:xfrm>
            <a:off x="4175125" y="6721475"/>
            <a:ext cx="1905000" cy="1524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tabLst>
                <a:tab pos="685800" algn="l"/>
              </a:tabLst>
              <a:defRPr sz="800">
                <a:solidFill>
                  <a:schemeClr val="bg1"/>
                </a:solidFill>
              </a:defRPr>
            </a:lvl1pPr>
          </a:lstStyle>
          <a:p>
            <a:r>
              <a:rPr lang="en-US"/>
              <a:t>Slide </a:t>
            </a:r>
            <a:fld id="{A5BE04E3-68CC-4465-A66E-309DDD0467C9}" type="slidenum">
              <a:rPr lang="en-US"/>
              <a:pPr/>
              <a:t>‹#›</a:t>
            </a:fld>
            <a:r>
              <a:rPr lang="en-US"/>
              <a:t>	</a:t>
            </a:r>
          </a:p>
        </p:txBody>
      </p:sp>
      <p:sp>
        <p:nvSpPr>
          <p:cNvPr id="18438" name="Rectangle 6"/>
          <p:cNvSpPr>
            <a:spLocks noGrp="1" noChangeArrowheads="1"/>
          </p:cNvSpPr>
          <p:nvPr>
            <p:ph type="title"/>
          </p:nvPr>
        </p:nvSpPr>
        <p:spPr bwMode="auto">
          <a:xfrm>
            <a:off x="287338" y="114300"/>
            <a:ext cx="6943725" cy="7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Header text</a:t>
            </a:r>
          </a:p>
        </p:txBody>
      </p:sp>
      <p:sp>
        <p:nvSpPr>
          <p:cNvPr id="18439" name="Text Box 7"/>
          <p:cNvSpPr txBox="1">
            <a:spLocks noChangeArrowheads="1"/>
          </p:cNvSpPr>
          <p:nvPr userDrawn="1"/>
        </p:nvSpPr>
        <p:spPr bwMode="auto">
          <a:xfrm>
            <a:off x="8299450" y="6642100"/>
            <a:ext cx="833438" cy="244475"/>
          </a:xfrm>
          <a:prstGeom prst="rect">
            <a:avLst/>
          </a:prstGeom>
          <a:noFill/>
          <a:ln w="9525">
            <a:noFill/>
            <a:miter lim="800000"/>
            <a:headEnd/>
            <a:tailEnd/>
          </a:ln>
          <a:effectLst/>
        </p:spPr>
        <p:txBody>
          <a:bodyPr wrap="none">
            <a:spAutoFit/>
          </a:bodyPr>
          <a:lstStyle/>
          <a:p>
            <a:r>
              <a:rPr lang="en-US" sz="1000" b="1">
                <a:solidFill>
                  <a:schemeClr val="bg1"/>
                </a:solidFill>
                <a:latin typeface="Verdana" pitchFamily="34" charset="0"/>
              </a:rPr>
              <a:t>aras.com</a:t>
            </a:r>
          </a:p>
        </p:txBody>
      </p:sp>
      <p:sp>
        <p:nvSpPr>
          <p:cNvPr id="18440" name="Rectangle 8"/>
          <p:cNvSpPr>
            <a:spLocks noGrp="1" noChangeArrowheads="1"/>
          </p:cNvSpPr>
          <p:nvPr>
            <p:ph type="body" idx="1"/>
          </p:nvPr>
        </p:nvSpPr>
        <p:spPr bwMode="auto">
          <a:xfrm>
            <a:off x="306388" y="1157288"/>
            <a:ext cx="8378825" cy="52498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8442" name="Rectangle 10"/>
          <p:cNvSpPr>
            <a:spLocks noChangeArrowheads="1"/>
          </p:cNvSpPr>
          <p:nvPr userDrawn="1"/>
        </p:nvSpPr>
        <p:spPr bwMode="auto">
          <a:xfrm>
            <a:off x="396875" y="6721475"/>
            <a:ext cx="3203575" cy="136525"/>
          </a:xfrm>
          <a:prstGeom prst="rect">
            <a:avLst/>
          </a:prstGeom>
          <a:noFill/>
          <a:ln w="9525">
            <a:noFill/>
            <a:miter lim="800000"/>
            <a:headEnd/>
            <a:tailEnd/>
          </a:ln>
          <a:effectLst/>
        </p:spPr>
        <p:txBody>
          <a:bodyPr lIns="0" tIns="0" rIns="0" bIns="0"/>
          <a:lstStyle/>
          <a:p>
            <a:pPr>
              <a:tabLst>
                <a:tab pos="1770063" algn="l"/>
              </a:tabLst>
            </a:pPr>
            <a:r>
              <a:rPr lang="en-US" sz="800" dirty="0">
                <a:solidFill>
                  <a:schemeClr val="bg1"/>
                </a:solidFill>
                <a:cs typeface="Arial" pitchFamily="34" charset="0"/>
              </a:rPr>
              <a:t>Copyright © </a:t>
            </a:r>
            <a:r>
              <a:rPr lang="en-US" sz="800" dirty="0" smtClean="0">
                <a:solidFill>
                  <a:schemeClr val="bg1"/>
                </a:solidFill>
                <a:cs typeface="Arial" pitchFamily="34" charset="0"/>
              </a:rPr>
              <a:t>2010</a:t>
            </a:r>
            <a:r>
              <a:rPr lang="en-US" sz="800" baseline="0" dirty="0" smtClean="0">
                <a:solidFill>
                  <a:schemeClr val="bg1"/>
                </a:solidFill>
                <a:cs typeface="Arial" pitchFamily="34" charset="0"/>
              </a:rPr>
              <a:t>   </a:t>
            </a:r>
            <a:r>
              <a:rPr lang="en-US" sz="800" dirty="0" smtClean="0">
                <a:solidFill>
                  <a:schemeClr val="bg1"/>
                </a:solidFill>
                <a:cs typeface="Arial" pitchFamily="34" charset="0"/>
              </a:rPr>
              <a:t>Aras </a:t>
            </a:r>
            <a:r>
              <a:rPr lang="en-US" sz="800" dirty="0">
                <a:solidFill>
                  <a:schemeClr val="bg1"/>
                </a:solidFill>
                <a:cs typeface="Arial" pitchFamily="34" charset="0"/>
              </a:rPr>
              <a:t>Corporation	</a:t>
            </a:r>
          </a:p>
        </p:txBody>
      </p:sp>
      <p:pic>
        <p:nvPicPr>
          <p:cNvPr id="18444" name="Picture 10" descr="arasCORP_300_RGB.bmp"/>
          <p:cNvPicPr>
            <a:picLocks noChangeAspect="1"/>
          </p:cNvPicPr>
          <p:nvPr userDrawn="1"/>
        </p:nvPicPr>
        <p:blipFill>
          <a:blip r:embed="rId13" cstate="print"/>
          <a:srcRect/>
          <a:stretch>
            <a:fillRect/>
          </a:stretch>
        </p:blipFill>
        <p:spPr bwMode="auto">
          <a:xfrm>
            <a:off x="6881813" y="14288"/>
            <a:ext cx="2189162" cy="9286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p:txStyles>
    <p:titleStyle>
      <a:lvl1pPr algn="l" rtl="0" fontAlgn="base">
        <a:lnSpc>
          <a:spcPct val="90000"/>
        </a:lnSpc>
        <a:spcBef>
          <a:spcPct val="5000"/>
        </a:spcBef>
        <a:spcAft>
          <a:spcPct val="5000"/>
        </a:spcAft>
        <a:defRPr sz="3000">
          <a:solidFill>
            <a:schemeClr val="tx1"/>
          </a:solidFill>
          <a:latin typeface="+mj-lt"/>
          <a:ea typeface="+mj-ea"/>
          <a:cs typeface="+mj-cs"/>
        </a:defRPr>
      </a:lvl1pPr>
      <a:lvl2pPr algn="l" rtl="0" fontAlgn="base">
        <a:lnSpc>
          <a:spcPct val="90000"/>
        </a:lnSpc>
        <a:spcBef>
          <a:spcPct val="5000"/>
        </a:spcBef>
        <a:spcAft>
          <a:spcPct val="5000"/>
        </a:spcAft>
        <a:defRPr sz="3000">
          <a:solidFill>
            <a:schemeClr val="tx1"/>
          </a:solidFill>
          <a:latin typeface="Arial Black" pitchFamily="34" charset="0"/>
        </a:defRPr>
      </a:lvl2pPr>
      <a:lvl3pPr algn="l" rtl="0" fontAlgn="base">
        <a:lnSpc>
          <a:spcPct val="90000"/>
        </a:lnSpc>
        <a:spcBef>
          <a:spcPct val="5000"/>
        </a:spcBef>
        <a:spcAft>
          <a:spcPct val="5000"/>
        </a:spcAft>
        <a:defRPr sz="3000">
          <a:solidFill>
            <a:schemeClr val="tx1"/>
          </a:solidFill>
          <a:latin typeface="Arial Black" pitchFamily="34" charset="0"/>
        </a:defRPr>
      </a:lvl3pPr>
      <a:lvl4pPr algn="l" rtl="0" fontAlgn="base">
        <a:lnSpc>
          <a:spcPct val="90000"/>
        </a:lnSpc>
        <a:spcBef>
          <a:spcPct val="5000"/>
        </a:spcBef>
        <a:spcAft>
          <a:spcPct val="5000"/>
        </a:spcAft>
        <a:defRPr sz="3000">
          <a:solidFill>
            <a:schemeClr val="tx1"/>
          </a:solidFill>
          <a:latin typeface="Arial Black" pitchFamily="34" charset="0"/>
        </a:defRPr>
      </a:lvl4pPr>
      <a:lvl5pPr algn="l" rtl="0" fontAlgn="base">
        <a:lnSpc>
          <a:spcPct val="90000"/>
        </a:lnSpc>
        <a:spcBef>
          <a:spcPct val="5000"/>
        </a:spcBef>
        <a:spcAft>
          <a:spcPct val="5000"/>
        </a:spcAft>
        <a:defRPr sz="3000">
          <a:solidFill>
            <a:schemeClr val="tx1"/>
          </a:solidFill>
          <a:latin typeface="Arial Black" pitchFamily="34" charset="0"/>
        </a:defRPr>
      </a:lvl5pPr>
      <a:lvl6pPr marL="457200" algn="l" rtl="0" fontAlgn="base">
        <a:lnSpc>
          <a:spcPct val="90000"/>
        </a:lnSpc>
        <a:spcBef>
          <a:spcPct val="5000"/>
        </a:spcBef>
        <a:spcAft>
          <a:spcPct val="5000"/>
        </a:spcAft>
        <a:defRPr sz="3000">
          <a:solidFill>
            <a:schemeClr val="tx1"/>
          </a:solidFill>
          <a:latin typeface="Arial Black" pitchFamily="34" charset="0"/>
        </a:defRPr>
      </a:lvl6pPr>
      <a:lvl7pPr marL="914400" algn="l" rtl="0" fontAlgn="base">
        <a:lnSpc>
          <a:spcPct val="90000"/>
        </a:lnSpc>
        <a:spcBef>
          <a:spcPct val="5000"/>
        </a:spcBef>
        <a:spcAft>
          <a:spcPct val="5000"/>
        </a:spcAft>
        <a:defRPr sz="3000">
          <a:solidFill>
            <a:schemeClr val="tx1"/>
          </a:solidFill>
          <a:latin typeface="Arial Black" pitchFamily="34" charset="0"/>
        </a:defRPr>
      </a:lvl7pPr>
      <a:lvl8pPr marL="1371600" algn="l" rtl="0" fontAlgn="base">
        <a:lnSpc>
          <a:spcPct val="90000"/>
        </a:lnSpc>
        <a:spcBef>
          <a:spcPct val="5000"/>
        </a:spcBef>
        <a:spcAft>
          <a:spcPct val="5000"/>
        </a:spcAft>
        <a:defRPr sz="3000">
          <a:solidFill>
            <a:schemeClr val="tx1"/>
          </a:solidFill>
          <a:latin typeface="Arial Black" pitchFamily="34" charset="0"/>
        </a:defRPr>
      </a:lvl8pPr>
      <a:lvl9pPr marL="1828800" algn="l" rtl="0" fontAlgn="base">
        <a:lnSpc>
          <a:spcPct val="90000"/>
        </a:lnSpc>
        <a:spcBef>
          <a:spcPct val="5000"/>
        </a:spcBef>
        <a:spcAft>
          <a:spcPct val="5000"/>
        </a:spcAft>
        <a:defRPr sz="3000">
          <a:solidFill>
            <a:schemeClr val="tx1"/>
          </a:solidFill>
          <a:latin typeface="Arial Black" pitchFamily="34" charset="0"/>
        </a:defRPr>
      </a:lvl9pPr>
    </p:titleStyle>
    <p:bodyStyle>
      <a:lvl1pPr marL="342900" indent="-342900" algn="l" rtl="0" fontAlgn="base">
        <a:spcBef>
          <a:spcPct val="15000"/>
        </a:spcBef>
        <a:spcAft>
          <a:spcPct val="15000"/>
        </a:spcAft>
        <a:buClr>
          <a:schemeClr val="tx2"/>
        </a:buClr>
        <a:buFont typeface="Wingdings" pitchFamily="2" charset="2"/>
        <a:buChar char="v"/>
        <a:defRPr sz="2800">
          <a:solidFill>
            <a:schemeClr val="tx1"/>
          </a:solidFill>
          <a:latin typeface="+mn-lt"/>
          <a:ea typeface="+mn-ea"/>
          <a:cs typeface="+mn-cs"/>
        </a:defRPr>
      </a:lvl1pPr>
      <a:lvl2pPr marL="742950" indent="-285750" algn="l" rtl="0" fontAlgn="base">
        <a:spcBef>
          <a:spcPct val="15000"/>
        </a:spcBef>
        <a:spcAft>
          <a:spcPct val="15000"/>
        </a:spcAft>
        <a:buClr>
          <a:schemeClr val="tx2"/>
        </a:buClr>
        <a:buFont typeface="Wingdings" pitchFamily="2" charset="2"/>
        <a:buChar char="ü"/>
        <a:defRPr sz="2400">
          <a:solidFill>
            <a:schemeClr val="tx1"/>
          </a:solidFill>
          <a:latin typeface="+mn-lt"/>
        </a:defRPr>
      </a:lvl2pPr>
      <a:lvl3pPr marL="1143000" indent="-228600" algn="l" rtl="0" fontAlgn="base">
        <a:spcBef>
          <a:spcPct val="15000"/>
        </a:spcBef>
        <a:spcAft>
          <a:spcPct val="15000"/>
        </a:spcAft>
        <a:buClr>
          <a:schemeClr val="tx2"/>
        </a:buClr>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Times New Roman" pitchFamily="18" charset="0"/>
        </a:defRPr>
      </a:lvl4pPr>
      <a:lvl5pPr marL="2057400" indent="-228600" algn="l" rtl="0" fontAlgn="base">
        <a:spcBef>
          <a:spcPct val="20000"/>
        </a:spcBef>
        <a:spcAft>
          <a:spcPct val="0"/>
        </a:spcAft>
        <a:buChar char="»"/>
        <a:defRPr sz="2000">
          <a:solidFill>
            <a:schemeClr val="tx1"/>
          </a:solidFill>
          <a:latin typeface="Times New Roman" pitchFamily="18" charset="0"/>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82962" name="Rectangle 18"/>
          <p:cNvSpPr>
            <a:spLocks noGrp="1" noChangeArrowheads="1"/>
          </p:cNvSpPr>
          <p:nvPr>
            <p:ph type="ftr" sz="quarter" idx="3"/>
          </p:nvPr>
        </p:nvSpPr>
        <p:spPr bwMode="auto">
          <a:xfrm>
            <a:off x="0" y="6632575"/>
            <a:ext cx="9144000" cy="225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spcBef>
                <a:spcPct val="0"/>
              </a:spcBef>
              <a:buClrTx/>
              <a:tabLst>
                <a:tab pos="3406775" algn="l"/>
                <a:tab pos="8859838" algn="r"/>
              </a:tabLst>
              <a:defRPr kumimoji="0" sz="800" b="0">
                <a:solidFill>
                  <a:srgbClr val="4D4D4D"/>
                </a:solidFill>
              </a:defRPr>
            </a:lvl1pPr>
          </a:lstStyle>
          <a:p>
            <a:pPr eaLnBrk="0" hangingPunct="0"/>
            <a:r>
              <a:rPr lang="en-US" altLang="en-US" smtClean="0">
                <a:latin typeface="Arial" charset="0"/>
              </a:rPr>
              <a:t>Confidential   ©2005-2009 xPLM Solution GmbH		</a:t>
            </a:r>
            <a:fld id="{038EE027-0726-4E42-A0A3-B1C1D6A70552}" type="slidenum">
              <a:rPr lang="en-US" altLang="en-US" smtClean="0">
                <a:latin typeface="Arial" charset="0"/>
              </a:rPr>
              <a:pPr eaLnBrk="0" hangingPunct="0"/>
              <a:t>‹#›</a:t>
            </a:fld>
            <a:endParaRPr lang="en-US" altLang="en-US" smtClean="0">
              <a:latin typeface="Arial" charset="0"/>
            </a:endParaRPr>
          </a:p>
        </p:txBody>
      </p:sp>
      <p:sp>
        <p:nvSpPr>
          <p:cNvPr id="82965" name="Rectangle 21"/>
          <p:cNvSpPr>
            <a:spLocks noGrp="1" noChangeArrowheads="1"/>
          </p:cNvSpPr>
          <p:nvPr>
            <p:ph type="title"/>
          </p:nvPr>
        </p:nvSpPr>
        <p:spPr bwMode="auto">
          <a:xfrm>
            <a:off x="0" y="0"/>
            <a:ext cx="7239000" cy="1143000"/>
          </a:xfrm>
          <a:prstGeom prst="rect">
            <a:avLst/>
          </a:prstGeom>
          <a:noFill/>
          <a:ln w="12700">
            <a:noFill/>
            <a:miter lim="800000"/>
            <a:headEnd/>
            <a:tailEnd/>
          </a:ln>
          <a:effectLst/>
        </p:spPr>
        <p:txBody>
          <a:bodyPr vert="horz" wrap="square" lIns="360000" tIns="44450" rIns="360000" bIns="44450" numCol="1" anchor="ctr" anchorCtr="0" compatLnSpc="1">
            <a:prstTxWarp prst="textNoShape">
              <a:avLst/>
            </a:prstTxWarp>
          </a:bodyPr>
          <a:lstStyle/>
          <a:p>
            <a:pPr lvl="0"/>
            <a:r>
              <a:rPr lang="de-DE" smtClean="0"/>
              <a:t>Klicken Sie, um den Titel einzugeben. </a:t>
            </a:r>
          </a:p>
        </p:txBody>
      </p:sp>
      <p:sp>
        <p:nvSpPr>
          <p:cNvPr id="82967" name="Rectangle 23"/>
          <p:cNvSpPr>
            <a:spLocks noGrp="1" noChangeAspect="1" noChangeArrowheads="1"/>
          </p:cNvSpPr>
          <p:nvPr>
            <p:ph type="body" idx="1"/>
          </p:nvPr>
        </p:nvSpPr>
        <p:spPr bwMode="auto">
          <a:xfrm>
            <a:off x="304800" y="1619250"/>
            <a:ext cx="8464550" cy="4498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82971" name="Line 27"/>
          <p:cNvSpPr>
            <a:spLocks noChangeShapeType="1"/>
          </p:cNvSpPr>
          <p:nvPr/>
        </p:nvSpPr>
        <p:spPr bwMode="auto">
          <a:xfrm>
            <a:off x="0" y="1143000"/>
            <a:ext cx="9144000" cy="0"/>
          </a:xfrm>
          <a:prstGeom prst="line">
            <a:avLst/>
          </a:prstGeom>
          <a:noFill/>
          <a:ln w="25400">
            <a:solidFill>
              <a:srgbClr val="969696"/>
            </a:solidFill>
            <a:round/>
            <a:headEnd/>
            <a:tailEnd/>
          </a:ln>
          <a:effectLst/>
        </p:spPr>
        <p:txBody>
          <a:bodyPr/>
          <a:lstStyle/>
          <a:p>
            <a:pPr eaLnBrk="0" hangingPunct="0">
              <a:spcBef>
                <a:spcPct val="20000"/>
              </a:spcBef>
              <a:buClr>
                <a:srgbClr val="FFFFFF"/>
              </a:buClr>
            </a:pPr>
            <a:endParaRPr kumimoji="1" lang="en-US" sz="2800" b="1" smtClean="0">
              <a:solidFill>
                <a:srgbClr val="000066"/>
              </a:solidFill>
              <a:latin typeface="Arial" charset="0"/>
            </a:endParaRPr>
          </a:p>
        </p:txBody>
      </p:sp>
      <p:sp>
        <p:nvSpPr>
          <p:cNvPr id="82973" name="Rectangle 29"/>
          <p:cNvSpPr>
            <a:spLocks noChangeArrowheads="1"/>
          </p:cNvSpPr>
          <p:nvPr userDrawn="1"/>
        </p:nvSpPr>
        <p:spPr bwMode="auto">
          <a:xfrm>
            <a:off x="1466850" y="2057400"/>
            <a:ext cx="9144000" cy="0"/>
          </a:xfrm>
          <a:prstGeom prst="rect">
            <a:avLst/>
          </a:prstGeom>
          <a:noFill/>
          <a:ln w="9525">
            <a:noFill/>
            <a:miter lim="800000"/>
            <a:headEnd/>
            <a:tailEnd/>
          </a:ln>
          <a:effectLst/>
        </p:spPr>
        <p:txBody>
          <a:bodyPr>
            <a:spAutoFit/>
          </a:bodyPr>
          <a:lstStyle/>
          <a:p>
            <a:pPr eaLnBrk="0" hangingPunct="0">
              <a:spcBef>
                <a:spcPct val="20000"/>
              </a:spcBef>
              <a:buClr>
                <a:srgbClr val="FFFFFF"/>
              </a:buClr>
            </a:pPr>
            <a:endParaRPr kumimoji="1" lang="en-US" sz="2800" b="1" smtClean="0">
              <a:solidFill>
                <a:srgbClr val="000066"/>
              </a:solidFill>
              <a:latin typeface="Arial" charset="0"/>
            </a:endParaRPr>
          </a:p>
        </p:txBody>
      </p:sp>
      <p:pic>
        <p:nvPicPr>
          <p:cNvPr id="82978" name="Picture 34" descr="xplm-logo jpeg 31"/>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407275" y="233363"/>
            <a:ext cx="1604963" cy="692150"/>
          </a:xfrm>
          <a:prstGeom prst="rect">
            <a:avLst/>
          </a:prstGeom>
          <a:noFill/>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zoom/>
  </p:transition>
  <p:timing>
    <p:tnLst>
      <p:par>
        <p:cTn id="1" dur="indefinite" restart="never" nodeType="tmRoot"/>
      </p:par>
    </p:tnLst>
  </p:timing>
  <p:hf sldNum="0" hdr="0" dt="0"/>
  <p:txStyles>
    <p:titleStyle>
      <a:lvl1pPr algn="l" rtl="0" eaLnBrk="0" fontAlgn="base" hangingPunct="0">
        <a:spcBef>
          <a:spcPct val="0"/>
        </a:spcBef>
        <a:spcAft>
          <a:spcPct val="0"/>
        </a:spcAft>
        <a:defRPr kumimoji="1" sz="2700" b="1">
          <a:solidFill>
            <a:srgbClr val="1F317F"/>
          </a:solidFill>
          <a:latin typeface="+mj-lt"/>
          <a:ea typeface="+mj-ea"/>
          <a:cs typeface="+mj-cs"/>
        </a:defRPr>
      </a:lvl1pPr>
      <a:lvl2pPr algn="l" rtl="0" eaLnBrk="0" fontAlgn="base" hangingPunct="0">
        <a:spcBef>
          <a:spcPct val="0"/>
        </a:spcBef>
        <a:spcAft>
          <a:spcPct val="0"/>
        </a:spcAft>
        <a:defRPr kumimoji="1" sz="2700" b="1">
          <a:solidFill>
            <a:srgbClr val="1F317F"/>
          </a:solidFill>
          <a:latin typeface="Arial" charset="0"/>
        </a:defRPr>
      </a:lvl2pPr>
      <a:lvl3pPr algn="l" rtl="0" eaLnBrk="0" fontAlgn="base" hangingPunct="0">
        <a:spcBef>
          <a:spcPct val="0"/>
        </a:spcBef>
        <a:spcAft>
          <a:spcPct val="0"/>
        </a:spcAft>
        <a:defRPr kumimoji="1" sz="2700" b="1">
          <a:solidFill>
            <a:srgbClr val="1F317F"/>
          </a:solidFill>
          <a:latin typeface="Arial" charset="0"/>
        </a:defRPr>
      </a:lvl3pPr>
      <a:lvl4pPr algn="l" rtl="0" eaLnBrk="0" fontAlgn="base" hangingPunct="0">
        <a:spcBef>
          <a:spcPct val="0"/>
        </a:spcBef>
        <a:spcAft>
          <a:spcPct val="0"/>
        </a:spcAft>
        <a:defRPr kumimoji="1" sz="2700" b="1">
          <a:solidFill>
            <a:srgbClr val="1F317F"/>
          </a:solidFill>
          <a:latin typeface="Arial" charset="0"/>
        </a:defRPr>
      </a:lvl4pPr>
      <a:lvl5pPr algn="l" rtl="0" eaLnBrk="0" fontAlgn="base" hangingPunct="0">
        <a:spcBef>
          <a:spcPct val="0"/>
        </a:spcBef>
        <a:spcAft>
          <a:spcPct val="0"/>
        </a:spcAft>
        <a:defRPr kumimoji="1" sz="2700" b="1">
          <a:solidFill>
            <a:srgbClr val="1F317F"/>
          </a:solidFill>
          <a:latin typeface="Arial" charset="0"/>
        </a:defRPr>
      </a:lvl5pPr>
      <a:lvl6pPr marL="457200" algn="l" rtl="0" eaLnBrk="0" fontAlgn="base" hangingPunct="0">
        <a:spcBef>
          <a:spcPct val="0"/>
        </a:spcBef>
        <a:spcAft>
          <a:spcPct val="0"/>
        </a:spcAft>
        <a:defRPr kumimoji="1" sz="2700" b="1">
          <a:solidFill>
            <a:srgbClr val="1F317F"/>
          </a:solidFill>
          <a:latin typeface="Arial" charset="0"/>
        </a:defRPr>
      </a:lvl6pPr>
      <a:lvl7pPr marL="914400" algn="l" rtl="0" eaLnBrk="0" fontAlgn="base" hangingPunct="0">
        <a:spcBef>
          <a:spcPct val="0"/>
        </a:spcBef>
        <a:spcAft>
          <a:spcPct val="0"/>
        </a:spcAft>
        <a:defRPr kumimoji="1" sz="2700" b="1">
          <a:solidFill>
            <a:srgbClr val="1F317F"/>
          </a:solidFill>
          <a:latin typeface="Arial" charset="0"/>
        </a:defRPr>
      </a:lvl7pPr>
      <a:lvl8pPr marL="1371600" algn="l" rtl="0" eaLnBrk="0" fontAlgn="base" hangingPunct="0">
        <a:spcBef>
          <a:spcPct val="0"/>
        </a:spcBef>
        <a:spcAft>
          <a:spcPct val="0"/>
        </a:spcAft>
        <a:defRPr kumimoji="1" sz="2700" b="1">
          <a:solidFill>
            <a:srgbClr val="1F317F"/>
          </a:solidFill>
          <a:latin typeface="Arial" charset="0"/>
        </a:defRPr>
      </a:lvl8pPr>
      <a:lvl9pPr marL="1828800" algn="l" rtl="0" eaLnBrk="0" fontAlgn="base" hangingPunct="0">
        <a:spcBef>
          <a:spcPct val="0"/>
        </a:spcBef>
        <a:spcAft>
          <a:spcPct val="0"/>
        </a:spcAft>
        <a:defRPr kumimoji="1" sz="2700" b="1">
          <a:solidFill>
            <a:srgbClr val="1F317F"/>
          </a:solidFill>
          <a:latin typeface="Arial" charset="0"/>
        </a:defRPr>
      </a:lvl9pPr>
    </p:titleStyle>
    <p:bodyStyle>
      <a:lvl1pPr algn="l" rtl="0" eaLnBrk="0" fontAlgn="base" hangingPunct="0">
        <a:spcBef>
          <a:spcPct val="20000"/>
        </a:spcBef>
        <a:spcAft>
          <a:spcPct val="30000"/>
        </a:spcAft>
        <a:buClr>
          <a:schemeClr val="hlink"/>
        </a:buClr>
        <a:defRPr kumimoji="1" sz="2200" b="1">
          <a:solidFill>
            <a:srgbClr val="1F317F"/>
          </a:solidFill>
          <a:latin typeface="+mn-lt"/>
          <a:ea typeface="+mn-ea"/>
          <a:cs typeface="+mn-cs"/>
        </a:defRPr>
      </a:lvl1pPr>
      <a:lvl2pPr marL="620713" indent="-328613" algn="l" rtl="0" eaLnBrk="0" fontAlgn="base" hangingPunct="0">
        <a:lnSpc>
          <a:spcPct val="95000"/>
        </a:lnSpc>
        <a:spcBef>
          <a:spcPct val="30000"/>
        </a:spcBef>
        <a:spcAft>
          <a:spcPct val="10000"/>
        </a:spcAft>
        <a:buClr>
          <a:srgbClr val="1F317F"/>
        </a:buClr>
        <a:buSzPct val="120000"/>
        <a:buFont typeface="Wingdings" pitchFamily="2" charset="2"/>
        <a:buChar char="§"/>
        <a:defRPr kumimoji="1" sz="2000">
          <a:solidFill>
            <a:srgbClr val="1F317F"/>
          </a:solidFill>
          <a:latin typeface="+mn-lt"/>
        </a:defRPr>
      </a:lvl2pPr>
      <a:lvl3pPr marL="1084263" indent="-185738" algn="l" rtl="0" eaLnBrk="0" fontAlgn="base" hangingPunct="0">
        <a:spcBef>
          <a:spcPct val="20000"/>
        </a:spcBef>
        <a:spcAft>
          <a:spcPct val="10000"/>
        </a:spcAft>
        <a:buClr>
          <a:srgbClr val="1F317F"/>
        </a:buClr>
        <a:buChar char="•"/>
        <a:defRPr kumimoji="1">
          <a:solidFill>
            <a:srgbClr val="1F317F"/>
          </a:solidFill>
          <a:latin typeface="+mn-lt"/>
        </a:defRPr>
      </a:lvl3pPr>
      <a:lvl4pPr marL="1430338" algn="l" rtl="0" eaLnBrk="0" fontAlgn="base" hangingPunct="0">
        <a:spcBef>
          <a:spcPct val="20000"/>
        </a:spcBef>
        <a:spcAft>
          <a:spcPct val="20000"/>
        </a:spcAft>
        <a:defRPr kumimoji="1" sz="1400">
          <a:solidFill>
            <a:srgbClr val="1F317F"/>
          </a:solidFill>
          <a:latin typeface="+mn-lt"/>
        </a:defRPr>
      </a:lvl4pPr>
      <a:lvl5pPr marL="1790700" algn="l" rtl="0" eaLnBrk="0" fontAlgn="base" hangingPunct="0">
        <a:spcBef>
          <a:spcPct val="20000"/>
        </a:spcBef>
        <a:spcAft>
          <a:spcPct val="20000"/>
        </a:spcAft>
        <a:defRPr kumimoji="1" sz="1200">
          <a:solidFill>
            <a:srgbClr val="1F317F"/>
          </a:solidFill>
          <a:latin typeface="+mn-lt"/>
        </a:defRPr>
      </a:lvl5pPr>
      <a:lvl6pPr marL="2247900" algn="l" rtl="0" eaLnBrk="0" fontAlgn="base" hangingPunct="0">
        <a:spcBef>
          <a:spcPct val="20000"/>
        </a:spcBef>
        <a:spcAft>
          <a:spcPct val="20000"/>
        </a:spcAft>
        <a:defRPr kumimoji="1" sz="1200">
          <a:solidFill>
            <a:srgbClr val="1F317F"/>
          </a:solidFill>
          <a:latin typeface="+mn-lt"/>
        </a:defRPr>
      </a:lvl6pPr>
      <a:lvl7pPr marL="2705100" algn="l" rtl="0" eaLnBrk="0" fontAlgn="base" hangingPunct="0">
        <a:spcBef>
          <a:spcPct val="20000"/>
        </a:spcBef>
        <a:spcAft>
          <a:spcPct val="20000"/>
        </a:spcAft>
        <a:defRPr kumimoji="1" sz="1200">
          <a:solidFill>
            <a:srgbClr val="1F317F"/>
          </a:solidFill>
          <a:latin typeface="+mn-lt"/>
        </a:defRPr>
      </a:lvl7pPr>
      <a:lvl8pPr marL="3162300" algn="l" rtl="0" eaLnBrk="0" fontAlgn="base" hangingPunct="0">
        <a:spcBef>
          <a:spcPct val="20000"/>
        </a:spcBef>
        <a:spcAft>
          <a:spcPct val="20000"/>
        </a:spcAft>
        <a:defRPr kumimoji="1" sz="1200">
          <a:solidFill>
            <a:srgbClr val="1F317F"/>
          </a:solidFill>
          <a:latin typeface="+mn-lt"/>
        </a:defRPr>
      </a:lvl8pPr>
      <a:lvl9pPr marL="3619500" algn="l" rtl="0" eaLnBrk="0" fontAlgn="base" hangingPunct="0">
        <a:spcBef>
          <a:spcPct val="20000"/>
        </a:spcBef>
        <a:spcAft>
          <a:spcPct val="20000"/>
        </a:spcAft>
        <a:defRPr kumimoji="1" sz="1200">
          <a:solidFill>
            <a:srgbClr val="1F317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89.png"/><Relationship Id="rId18" Type="http://schemas.openxmlformats.org/officeDocument/2006/relationships/image" Target="../media/image121.emf"/><Relationship Id="rId3" Type="http://schemas.openxmlformats.org/officeDocument/2006/relationships/image" Target="../media/image107.emf"/><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0.emf"/><Relationship Id="rId2" Type="http://schemas.openxmlformats.org/officeDocument/2006/relationships/image" Target="../media/image90.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8.png"/><Relationship Id="rId10" Type="http://schemas.openxmlformats.org/officeDocument/2006/relationships/image" Target="../media/image114.png"/><Relationship Id="rId4" Type="http://schemas.openxmlformats.org/officeDocument/2006/relationships/image" Target="../media/image108.emf"/><Relationship Id="rId9" Type="http://schemas.openxmlformats.org/officeDocument/2006/relationships/image" Target="../media/image113.png"/><Relationship Id="rId14" Type="http://schemas.openxmlformats.org/officeDocument/2006/relationships/image" Target="../media/image117.png"/></Relationships>
</file>

<file path=ppt/slides/_rels/slide12.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emf"/><Relationship Id="rId4" Type="http://schemas.openxmlformats.org/officeDocument/2006/relationships/image" Target="../media/image1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Community_source" TargetMode="External"/><Relationship Id="rId2" Type="http://schemas.openxmlformats.org/officeDocument/2006/relationships/hyperlink" Target="http://www.opensource.org/docs/definition.php"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jpeg"/><Relationship Id="rId2"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22.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2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wmf"/><Relationship Id="rId1" Type="http://schemas.openxmlformats.org/officeDocument/2006/relationships/slideLayout" Target="../slideLayouts/slideLayout13.xml"/><Relationship Id="rId4" Type="http://schemas.openxmlformats.org/officeDocument/2006/relationships/image" Target="../media/image146.png"/></Relationships>
</file>

<file path=ppt/slides/_rels/slide28.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wmf"/><Relationship Id="rId1" Type="http://schemas.openxmlformats.org/officeDocument/2006/relationships/slideLayout" Target="../slideLayouts/slideLayout13.xml"/><Relationship Id="rId4" Type="http://schemas.openxmlformats.org/officeDocument/2006/relationships/image" Target="../media/image149.png"/></Relationships>
</file>

<file path=ppt/slides/_rels/slide29.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png"/><Relationship Id="rId1" Type="http://schemas.openxmlformats.org/officeDocument/2006/relationships/slideLayout" Target="../slideLayouts/slideLayout13.xml"/><Relationship Id="rId4" Type="http://schemas.openxmlformats.org/officeDocument/2006/relationships/image" Target="../media/image15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png"/><Relationship Id="rId1" Type="http://schemas.openxmlformats.org/officeDocument/2006/relationships/slideLayout" Target="../slideLayouts/slideLayout1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3.xml"/><Relationship Id="rId4" Type="http://schemas.openxmlformats.org/officeDocument/2006/relationships/image" Target="../media/image160.png"/></Relationships>
</file>

<file path=ppt/slides/_rels/slide3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wmf"/><Relationship Id="rId1" Type="http://schemas.openxmlformats.org/officeDocument/2006/relationships/slideLayout" Target="../slideLayouts/slideLayout13.xml"/><Relationship Id="rId6" Type="http://schemas.openxmlformats.org/officeDocument/2006/relationships/image" Target="../media/image165.wmf"/><Relationship Id="rId5" Type="http://schemas.openxmlformats.org/officeDocument/2006/relationships/image" Target="../media/image164.png"/><Relationship Id="rId4" Type="http://schemas.openxmlformats.org/officeDocument/2006/relationships/image" Target="../media/image163.wmf"/></Relationships>
</file>

<file path=ppt/slides/_rels/slide33.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3" Type="http://schemas.openxmlformats.org/officeDocument/2006/relationships/image" Target="../media/image167.png"/><Relationship Id="rId7" Type="http://schemas.openxmlformats.org/officeDocument/2006/relationships/image" Target="../media/image121.emf"/><Relationship Id="rId12" Type="http://schemas.openxmlformats.org/officeDocument/2006/relationships/image" Target="../media/image173.jpeg"/><Relationship Id="rId17" Type="http://schemas.openxmlformats.org/officeDocument/2006/relationships/image" Target="../media/image178.jpeg"/><Relationship Id="rId2" Type="http://schemas.openxmlformats.org/officeDocument/2006/relationships/image" Target="../media/image166.emf"/><Relationship Id="rId16"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8.emf"/><Relationship Id="rId11" Type="http://schemas.openxmlformats.org/officeDocument/2006/relationships/image" Target="../media/image172.png"/><Relationship Id="rId5" Type="http://schemas.openxmlformats.org/officeDocument/2006/relationships/image" Target="../media/image120.emf"/><Relationship Id="rId15" Type="http://schemas.openxmlformats.org/officeDocument/2006/relationships/image" Target="../media/image176.jpeg"/><Relationship Id="rId10" Type="http://schemas.openxmlformats.org/officeDocument/2006/relationships/image" Target="../media/image171.png"/><Relationship Id="rId4" Type="http://schemas.openxmlformats.org/officeDocument/2006/relationships/image" Target="../media/image119.png"/><Relationship Id="rId9" Type="http://schemas.openxmlformats.org/officeDocument/2006/relationships/image" Target="../media/image170.png"/><Relationship Id="rId14" Type="http://schemas.openxmlformats.org/officeDocument/2006/relationships/image" Target="../media/image175.png"/></Relationships>
</file>

<file path=ppt/slides/_rels/slide34.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png"/><Relationship Id="rId1" Type="http://schemas.openxmlformats.org/officeDocument/2006/relationships/slideLayout" Target="../slideLayouts/slideLayout1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jpeg"/><Relationship Id="rId1" Type="http://schemas.openxmlformats.org/officeDocument/2006/relationships/slideLayout" Target="../slideLayouts/slideLayout13.xml"/><Relationship Id="rId4" Type="http://schemas.openxmlformats.org/officeDocument/2006/relationships/image" Target="../media/image1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11.emf"/><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emf"/><Relationship Id="rId4" Type="http://schemas.openxmlformats.org/officeDocument/2006/relationships/image" Target="../media/image13.png"/><Relationship Id="rId9" Type="http://schemas.openxmlformats.org/officeDocument/2006/relationships/image" Target="../media/image18.jpeg"/><Relationship Id="rId14" Type="http://schemas.openxmlformats.org/officeDocument/2006/relationships/image" Target="../media/image2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37.jpe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0.png"/><Relationship Id="rId34" Type="http://schemas.openxmlformats.org/officeDocument/2006/relationships/image" Target="../media/image53.jpeg"/><Relationship Id="rId42" Type="http://schemas.openxmlformats.org/officeDocument/2006/relationships/image" Target="../media/image61.jpeg"/><Relationship Id="rId47" Type="http://schemas.openxmlformats.org/officeDocument/2006/relationships/image" Target="../media/image66.png"/><Relationship Id="rId50" Type="http://schemas.openxmlformats.org/officeDocument/2006/relationships/hyperlink" Target="http://www.cht.com.tw/index.php" TargetMode="External"/><Relationship Id="rId55" Type="http://schemas.openxmlformats.org/officeDocument/2006/relationships/image" Target="../media/image72.jpeg"/><Relationship Id="rId7"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png"/><Relationship Id="rId41" Type="http://schemas.openxmlformats.org/officeDocument/2006/relationships/image" Target="../media/image60.jpeg"/><Relationship Id="rId54"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jpe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jpeg"/><Relationship Id="rId45" Type="http://schemas.openxmlformats.org/officeDocument/2006/relationships/image" Target="../media/image64.png"/><Relationship Id="rId53" Type="http://schemas.openxmlformats.org/officeDocument/2006/relationships/hyperlink" Target="http://www.hi-p.com/index.php" TargetMode="External"/><Relationship Id="rId58" Type="http://schemas.openxmlformats.org/officeDocument/2006/relationships/image" Target="../media/image75.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jpe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68.png"/><Relationship Id="rId57" Type="http://schemas.openxmlformats.org/officeDocument/2006/relationships/image" Target="../media/image74.png"/><Relationship Id="rId61" Type="http://schemas.openxmlformats.org/officeDocument/2006/relationships/image" Target="../media/image78.jpeg"/><Relationship Id="rId10" Type="http://schemas.openxmlformats.org/officeDocument/2006/relationships/image" Target="../media/image29.png"/><Relationship Id="rId19" Type="http://schemas.openxmlformats.org/officeDocument/2006/relationships/image" Target="../media/image38.emf"/><Relationship Id="rId31" Type="http://schemas.openxmlformats.org/officeDocument/2006/relationships/image" Target="../media/image50.jpeg"/><Relationship Id="rId44" Type="http://schemas.openxmlformats.org/officeDocument/2006/relationships/image" Target="../media/image63.png"/><Relationship Id="rId52" Type="http://schemas.openxmlformats.org/officeDocument/2006/relationships/image" Target="../media/image70.png"/><Relationship Id="rId60" Type="http://schemas.openxmlformats.org/officeDocument/2006/relationships/image" Target="../media/image77.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image" Target="../media/image67.png"/><Relationship Id="rId56" Type="http://schemas.openxmlformats.org/officeDocument/2006/relationships/image" Target="../media/image73.png"/><Relationship Id="rId8" Type="http://schemas.openxmlformats.org/officeDocument/2006/relationships/image" Target="../media/image27.png"/><Relationship Id="rId51" Type="http://schemas.openxmlformats.org/officeDocument/2006/relationships/image" Target="../media/image69.png"/><Relationship Id="rId3" Type="http://schemas.openxmlformats.org/officeDocument/2006/relationships/image" Target="../media/image22.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46" Type="http://schemas.openxmlformats.org/officeDocument/2006/relationships/image" Target="../media/image65.jpeg"/><Relationship Id="rId59" Type="http://schemas.openxmlformats.org/officeDocument/2006/relationships/image" Target="../media/image76.jpeg"/></Relationships>
</file>

<file path=ppt/slides/_rels/slide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image" Target="../media/image79.jpeg"/><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83.emf"/><Relationship Id="rId11" Type="http://schemas.openxmlformats.org/officeDocument/2006/relationships/image" Target="../media/image88.png"/><Relationship Id="rId5" Type="http://schemas.openxmlformats.org/officeDocument/2006/relationships/image" Target="../media/image82.jpeg"/><Relationship Id="rId15" Type="http://schemas.openxmlformats.org/officeDocument/2006/relationships/image" Target="../media/image92.jpeg"/><Relationship Id="rId10" Type="http://schemas.openxmlformats.org/officeDocument/2006/relationships/image" Target="../media/image87.jpe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gif"/></Relationships>
</file>

<file path=ppt/slides/_rels/slide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2.jpeg"/><Relationship Id="rId7"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jpe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
          <p:cNvSpPr>
            <a:spLocks noGrp="1"/>
          </p:cNvSpPr>
          <p:nvPr>
            <p:ph type="dt" sz="half" idx="10"/>
          </p:nvPr>
        </p:nvSpPr>
        <p:spPr/>
        <p:txBody>
          <a:bodyPr/>
          <a:lstStyle/>
          <a:p>
            <a:r>
              <a:rPr lang="en-US"/>
              <a:t>Slide </a:t>
            </a:r>
            <a:fld id="{E930BCED-1C0E-411E-A67F-AD264A3C2526}" type="slidenum">
              <a:rPr lang="en-US"/>
              <a:pPr/>
              <a:t>1</a:t>
            </a:fld>
            <a:r>
              <a:rPr lang="en-US"/>
              <a:t>	</a:t>
            </a:r>
          </a:p>
        </p:txBody>
      </p:sp>
      <p:sp>
        <p:nvSpPr>
          <p:cNvPr id="3075" name="Rectangle 3"/>
          <p:cNvSpPr>
            <a:spLocks noChangeArrowheads="1"/>
          </p:cNvSpPr>
          <p:nvPr/>
        </p:nvSpPr>
        <p:spPr bwMode="auto">
          <a:xfrm>
            <a:off x="295275" y="939800"/>
            <a:ext cx="8715375" cy="627063"/>
          </a:xfrm>
          <a:prstGeom prst="rect">
            <a:avLst/>
          </a:prstGeom>
          <a:noFill/>
          <a:ln w="9525">
            <a:noFill/>
            <a:miter lim="800000"/>
            <a:headEnd/>
            <a:tailEnd/>
          </a:ln>
        </p:spPr>
        <p:txBody>
          <a:bodyPr anchor="ctr"/>
          <a:lstStyle/>
          <a:p>
            <a:pPr algn="r">
              <a:spcBef>
                <a:spcPct val="10000"/>
              </a:spcBef>
              <a:spcAft>
                <a:spcPct val="10000"/>
              </a:spcAft>
              <a:defRPr/>
            </a:pPr>
            <a:r>
              <a:rPr lang="en-US" sz="2000" i="1" dirty="0">
                <a:solidFill>
                  <a:schemeClr val="bg1">
                    <a:lumMod val="50000"/>
                  </a:schemeClr>
                </a:solidFill>
                <a:latin typeface="Arial Black" pitchFamily="34" charset="0"/>
              </a:rPr>
              <a:t>Solutions for Performance Driven Companies</a:t>
            </a:r>
            <a:endParaRPr lang="en-US" sz="1600" i="1" dirty="0">
              <a:solidFill>
                <a:schemeClr val="bg1">
                  <a:lumMod val="50000"/>
                </a:schemeClr>
              </a:solidFill>
              <a:latin typeface="Arial Black" pitchFamily="34" charset="0"/>
            </a:endParaRPr>
          </a:p>
        </p:txBody>
      </p:sp>
      <p:sp>
        <p:nvSpPr>
          <p:cNvPr id="189443" name="Rectangle 4"/>
          <p:cNvSpPr>
            <a:spLocks noChangeArrowheads="1"/>
          </p:cNvSpPr>
          <p:nvPr/>
        </p:nvSpPr>
        <p:spPr bwMode="auto">
          <a:xfrm>
            <a:off x="6880225" y="4933950"/>
            <a:ext cx="2263775" cy="1712913"/>
          </a:xfrm>
          <a:prstGeom prst="rect">
            <a:avLst/>
          </a:prstGeom>
          <a:solidFill>
            <a:schemeClr val="bg1"/>
          </a:solidFill>
          <a:ln w="9525">
            <a:noFill/>
            <a:miter lim="800000"/>
            <a:headEnd/>
            <a:tailEnd/>
          </a:ln>
        </p:spPr>
        <p:txBody>
          <a:bodyPr wrap="none" anchor="ctr"/>
          <a:lstStyle/>
          <a:p>
            <a:endParaRPr lang="en-US" b="1"/>
          </a:p>
        </p:txBody>
      </p:sp>
      <p:sp>
        <p:nvSpPr>
          <p:cNvPr id="189444" name="Rectangle 8"/>
          <p:cNvSpPr>
            <a:spLocks noGrp="1" noChangeArrowheads="1"/>
          </p:cNvSpPr>
          <p:nvPr>
            <p:ph type="ctrTitle" idx="4294967295"/>
          </p:nvPr>
        </p:nvSpPr>
        <p:spPr>
          <a:xfrm>
            <a:off x="725488" y="4645025"/>
            <a:ext cx="5254625" cy="638175"/>
          </a:xfrm>
        </p:spPr>
        <p:txBody>
          <a:bodyPr/>
          <a:lstStyle/>
          <a:p>
            <a:pPr>
              <a:lnSpc>
                <a:spcPct val="100000"/>
              </a:lnSpc>
              <a:spcBef>
                <a:spcPct val="10000"/>
              </a:spcBef>
              <a:spcAft>
                <a:spcPct val="10000"/>
              </a:spcAft>
            </a:pPr>
            <a:endParaRPr lang="en-US" sz="1800" b="1"/>
          </a:p>
        </p:txBody>
      </p:sp>
      <p:pic>
        <p:nvPicPr>
          <p:cNvPr id="189445" name="Widget2889" descr="40008654"/>
          <p:cNvPicPr>
            <a:picLocks noChangeAspect="1" noChangeArrowheads="1"/>
          </p:cNvPicPr>
          <p:nvPr/>
        </p:nvPicPr>
        <p:blipFill>
          <a:blip r:embed="rId3" cstate="print"/>
          <a:srcRect/>
          <a:stretch>
            <a:fillRect/>
          </a:stretch>
        </p:blipFill>
        <p:spPr bwMode="auto">
          <a:xfrm>
            <a:off x="8104188" y="5867400"/>
            <a:ext cx="968375" cy="768350"/>
          </a:xfrm>
          <a:prstGeom prst="rect">
            <a:avLst/>
          </a:prstGeom>
          <a:noFill/>
          <a:ln w="9525">
            <a:noFill/>
            <a:miter lim="800000"/>
            <a:headEnd/>
            <a:tailEnd/>
          </a:ln>
        </p:spPr>
      </p:pic>
      <p:pic>
        <p:nvPicPr>
          <p:cNvPr id="189446" name="Picture 15" descr="SQL_FrontRunnerStamp"/>
          <p:cNvPicPr>
            <a:picLocks noChangeAspect="1" noChangeArrowheads="1"/>
          </p:cNvPicPr>
          <p:nvPr/>
        </p:nvPicPr>
        <p:blipFill>
          <a:blip r:embed="rId4" cstate="print"/>
          <a:srcRect/>
          <a:stretch>
            <a:fillRect/>
          </a:stretch>
        </p:blipFill>
        <p:spPr bwMode="auto">
          <a:xfrm>
            <a:off x="5895975" y="5930900"/>
            <a:ext cx="982663" cy="787400"/>
          </a:xfrm>
          <a:prstGeom prst="rect">
            <a:avLst/>
          </a:prstGeom>
          <a:noFill/>
          <a:ln w="9525">
            <a:noFill/>
            <a:miter lim="800000"/>
            <a:headEnd/>
            <a:tailEnd/>
          </a:ln>
        </p:spPr>
      </p:pic>
      <p:pic>
        <p:nvPicPr>
          <p:cNvPr id="189447" name="Picture 25" descr="GoldCertified"/>
          <p:cNvPicPr>
            <a:picLocks noChangeAspect="1" noChangeArrowheads="1"/>
          </p:cNvPicPr>
          <p:nvPr/>
        </p:nvPicPr>
        <p:blipFill>
          <a:blip r:embed="rId5" cstate="print"/>
          <a:srcRect/>
          <a:stretch>
            <a:fillRect/>
          </a:stretch>
        </p:blipFill>
        <p:spPr bwMode="auto">
          <a:xfrm>
            <a:off x="6919913" y="6076950"/>
            <a:ext cx="1143000" cy="528638"/>
          </a:xfrm>
          <a:prstGeom prst="rect">
            <a:avLst/>
          </a:prstGeom>
          <a:noFill/>
          <a:ln w="9525">
            <a:noFill/>
            <a:miter lim="800000"/>
            <a:headEnd/>
            <a:tailEnd/>
          </a:ln>
        </p:spPr>
      </p:pic>
      <p:sp>
        <p:nvSpPr>
          <p:cNvPr id="189448" name="Rectangle 11"/>
          <p:cNvSpPr>
            <a:spLocks noChangeArrowheads="1"/>
          </p:cNvSpPr>
          <p:nvPr/>
        </p:nvSpPr>
        <p:spPr bwMode="auto">
          <a:xfrm>
            <a:off x="0" y="4267200"/>
            <a:ext cx="6169025" cy="174625"/>
          </a:xfrm>
          <a:prstGeom prst="rect">
            <a:avLst/>
          </a:prstGeom>
          <a:solidFill>
            <a:srgbClr val="CC0033"/>
          </a:solidFill>
          <a:ln w="9525" algn="ctr">
            <a:noFill/>
            <a:round/>
            <a:headEnd/>
            <a:tailEnd/>
          </a:ln>
        </p:spPr>
        <p:txBody>
          <a:bodyPr/>
          <a:lstStyle/>
          <a:p>
            <a:pPr marL="465138" indent="-350838">
              <a:spcBef>
                <a:spcPct val="20000"/>
              </a:spcBef>
              <a:spcAft>
                <a:spcPct val="20000"/>
              </a:spcAft>
              <a:buClr>
                <a:schemeClr val="tx2"/>
              </a:buClr>
              <a:buFont typeface="Wingdings" pitchFamily="2" charset="2"/>
              <a:buChar char="ü"/>
            </a:pPr>
            <a:endParaRPr lang="en-US" sz="2400" b="1"/>
          </a:p>
        </p:txBody>
      </p:sp>
      <p:sp>
        <p:nvSpPr>
          <p:cNvPr id="10" name="TextBox 9"/>
          <p:cNvSpPr txBox="1"/>
          <p:nvPr/>
        </p:nvSpPr>
        <p:spPr>
          <a:xfrm>
            <a:off x="595540" y="2881312"/>
            <a:ext cx="5654690" cy="1261884"/>
          </a:xfrm>
          <a:prstGeom prst="rect">
            <a:avLst/>
          </a:prstGeom>
          <a:noFill/>
        </p:spPr>
        <p:txBody>
          <a:bodyPr wrap="none">
            <a:spAutoFit/>
          </a:bodyPr>
          <a:lstStyle/>
          <a:p>
            <a:pPr>
              <a:defRPr/>
            </a:pPr>
            <a:r>
              <a:rPr lang="en-US" sz="4000" b="1" cap="small" dirty="0">
                <a:latin typeface="Calibri" pitchFamily="34" charset="0"/>
              </a:rPr>
              <a:t>Aras </a:t>
            </a:r>
            <a:r>
              <a:rPr lang="en-US" sz="4000" b="1" cap="small" dirty="0" smtClean="0">
                <a:latin typeface="Calibri" pitchFamily="34" charset="0"/>
              </a:rPr>
              <a:t>Innovator</a:t>
            </a:r>
            <a:endParaRPr lang="en-US" sz="4000" b="1" cap="small" dirty="0">
              <a:latin typeface="Calibri" pitchFamily="34" charset="0"/>
            </a:endParaRPr>
          </a:p>
          <a:p>
            <a:pPr>
              <a:defRPr/>
            </a:pPr>
            <a:r>
              <a:rPr lang="en-US" sz="3600" b="1" cap="small" dirty="0">
                <a:latin typeface="Calibri" pitchFamily="34" charset="0"/>
              </a:rPr>
              <a:t>enterprise PLM solution </a:t>
            </a:r>
            <a:r>
              <a:rPr lang="en-US" sz="3600" b="1" cap="small" dirty="0" smtClean="0">
                <a:latin typeface="Calibri" pitchFamily="34" charset="0"/>
              </a:rPr>
              <a:t>suite</a:t>
            </a:r>
          </a:p>
        </p:txBody>
      </p:sp>
      <p:pic>
        <p:nvPicPr>
          <p:cNvPr id="189450" name="Picture 14" descr="SQLcert_300.png"/>
          <p:cNvPicPr>
            <a:picLocks noChangeAspect="1"/>
          </p:cNvPicPr>
          <p:nvPr/>
        </p:nvPicPr>
        <p:blipFill>
          <a:blip r:embed="rId6" cstate="print"/>
          <a:srcRect/>
          <a:stretch>
            <a:fillRect/>
          </a:stretch>
        </p:blipFill>
        <p:spPr bwMode="auto">
          <a:xfrm>
            <a:off x="984250" y="5486400"/>
            <a:ext cx="731838" cy="1068388"/>
          </a:xfrm>
          <a:prstGeom prst="rect">
            <a:avLst/>
          </a:prstGeom>
          <a:noFill/>
          <a:ln w="9525">
            <a:noFill/>
            <a:miter lim="800000"/>
            <a:headEnd/>
            <a:tailEnd/>
          </a:ln>
        </p:spPr>
      </p:pic>
      <p:pic>
        <p:nvPicPr>
          <p:cNvPr id="189451" name="Picture 15" descr="WScert_300.png"/>
          <p:cNvPicPr>
            <a:picLocks noChangeAspect="1"/>
          </p:cNvPicPr>
          <p:nvPr/>
        </p:nvPicPr>
        <p:blipFill>
          <a:blip r:embed="rId7" cstate="print"/>
          <a:srcRect/>
          <a:stretch>
            <a:fillRect/>
          </a:stretch>
        </p:blipFill>
        <p:spPr bwMode="auto">
          <a:xfrm>
            <a:off x="188913" y="5472113"/>
            <a:ext cx="731837" cy="1068387"/>
          </a:xfrm>
          <a:prstGeom prst="rect">
            <a:avLst/>
          </a:prstGeom>
          <a:noFill/>
          <a:ln w="9525">
            <a:noFill/>
            <a:miter lim="800000"/>
            <a:headEnd/>
            <a:tailEnd/>
          </a:ln>
        </p:spPr>
      </p:pic>
      <p:pic>
        <p:nvPicPr>
          <p:cNvPr id="189452" name="Picture 16" descr="vistacert_300.png"/>
          <p:cNvPicPr>
            <a:picLocks noChangeAspect="1"/>
          </p:cNvPicPr>
          <p:nvPr/>
        </p:nvPicPr>
        <p:blipFill>
          <a:blip r:embed="rId8" cstate="print"/>
          <a:srcRect/>
          <a:stretch>
            <a:fillRect/>
          </a:stretch>
        </p:blipFill>
        <p:spPr bwMode="auto">
          <a:xfrm>
            <a:off x="1778000" y="5486400"/>
            <a:ext cx="735013" cy="1068388"/>
          </a:xfrm>
          <a:prstGeom prst="rect">
            <a:avLst/>
          </a:prstGeom>
          <a:noFill/>
          <a:ln w="9525">
            <a:noFill/>
            <a:miter lim="800000"/>
            <a:headEnd/>
            <a:tailEnd/>
          </a:ln>
        </p:spPr>
      </p:pic>
      <p:grpSp>
        <p:nvGrpSpPr>
          <p:cNvPr id="189453" name="Group 17"/>
          <p:cNvGrpSpPr>
            <a:grpSpLocks/>
          </p:cNvGrpSpPr>
          <p:nvPr/>
        </p:nvGrpSpPr>
        <p:grpSpPr bwMode="auto">
          <a:xfrm>
            <a:off x="2563813" y="5491163"/>
            <a:ext cx="1403350" cy="1068387"/>
            <a:chOff x="2563588" y="5491163"/>
            <a:chExt cx="1403576" cy="1068388"/>
          </a:xfrm>
        </p:grpSpPr>
        <p:pic>
          <p:nvPicPr>
            <p:cNvPr id="189454" name="Picture 16" descr="vistacert_300.png"/>
            <p:cNvPicPr>
              <a:picLocks noChangeAspect="1"/>
            </p:cNvPicPr>
            <p:nvPr/>
          </p:nvPicPr>
          <p:blipFill>
            <a:blip r:embed="rId9" cstate="print"/>
            <a:srcRect/>
            <a:stretch>
              <a:fillRect/>
            </a:stretch>
          </p:blipFill>
          <p:spPr bwMode="auto">
            <a:xfrm>
              <a:off x="2563588" y="5491163"/>
              <a:ext cx="1403576" cy="1068388"/>
            </a:xfrm>
            <a:prstGeom prst="rect">
              <a:avLst/>
            </a:prstGeom>
            <a:noFill/>
            <a:ln w="9525">
              <a:noFill/>
              <a:miter lim="800000"/>
              <a:headEnd/>
              <a:tailEnd/>
            </a:ln>
          </p:spPr>
        </p:pic>
        <p:pic>
          <p:nvPicPr>
            <p:cNvPr id="189455" name="Picture 14" descr="Start-IT-MostAdvanced"/>
            <p:cNvPicPr>
              <a:picLocks noChangeAspect="1" noChangeArrowheads="1"/>
            </p:cNvPicPr>
            <p:nvPr/>
          </p:nvPicPr>
          <p:blipFill>
            <a:blip r:embed="rId10" cstate="print"/>
            <a:srcRect l="2583" t="4794" r="4393" b="4504"/>
            <a:stretch>
              <a:fillRect/>
            </a:stretch>
          </p:blipFill>
          <p:spPr bwMode="auto">
            <a:xfrm>
              <a:off x="2648632" y="5527676"/>
              <a:ext cx="1233488" cy="995363"/>
            </a:xfrm>
            <a:prstGeom prst="rect">
              <a:avLst/>
            </a:prstGeom>
            <a:noFill/>
            <a:ln w="9525">
              <a:noFill/>
              <a:miter lim="800000"/>
              <a:headEnd/>
              <a:tailEnd/>
            </a:ln>
          </p:spPr>
        </p:pic>
      </p:grpSp>
      <p:sp>
        <p:nvSpPr>
          <p:cNvPr id="189456" name="Rectangle 20"/>
          <p:cNvSpPr>
            <a:spLocks noChangeArrowheads="1"/>
          </p:cNvSpPr>
          <p:nvPr/>
        </p:nvSpPr>
        <p:spPr bwMode="auto">
          <a:xfrm>
            <a:off x="0" y="4397375"/>
            <a:ext cx="6169025" cy="95250"/>
          </a:xfrm>
          <a:prstGeom prst="rect">
            <a:avLst/>
          </a:prstGeom>
          <a:solidFill>
            <a:srgbClr val="FFC000"/>
          </a:solidFill>
          <a:ln w="9525" algn="ctr">
            <a:noFill/>
            <a:round/>
            <a:headEnd/>
            <a:tailEnd/>
          </a:ln>
        </p:spPr>
        <p:txBody>
          <a:bodyPr/>
          <a:lstStyle/>
          <a:p>
            <a:pPr marL="465138" indent="-350838">
              <a:spcBef>
                <a:spcPct val="20000"/>
              </a:spcBef>
              <a:spcAft>
                <a:spcPct val="20000"/>
              </a:spcAft>
              <a:buClr>
                <a:schemeClr val="tx2"/>
              </a:buClr>
              <a:buFont typeface="Wingdings" pitchFamily="2" charset="2"/>
              <a:buChar char="ü"/>
            </a:pPr>
            <a:endParaRPr lang="en-US" sz="2400" b="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3"/>
          <p:cNvSpPr>
            <a:spLocks noGrp="1"/>
          </p:cNvSpPr>
          <p:nvPr>
            <p:ph type="dt" sz="half" idx="10"/>
          </p:nvPr>
        </p:nvSpPr>
        <p:spPr/>
        <p:txBody>
          <a:bodyPr/>
          <a:lstStyle/>
          <a:p>
            <a:r>
              <a:rPr lang="en-US"/>
              <a:t>Slide </a:t>
            </a:r>
            <a:fld id="{5032D0F5-8DEB-4D9E-8B56-94B5312B7606}" type="slidenum">
              <a:rPr lang="en-US"/>
              <a:pPr/>
              <a:t>10</a:t>
            </a:fld>
            <a:r>
              <a:rPr lang="en-US"/>
              <a:t>	</a:t>
            </a:r>
          </a:p>
        </p:txBody>
      </p:sp>
      <p:sp>
        <p:nvSpPr>
          <p:cNvPr id="79874" name="Rectangle 2"/>
          <p:cNvSpPr>
            <a:spLocks noGrp="1" noChangeArrowheads="1"/>
          </p:cNvSpPr>
          <p:nvPr>
            <p:ph type="title"/>
          </p:nvPr>
        </p:nvSpPr>
        <p:spPr>
          <a:xfrm>
            <a:off x="0" y="0"/>
            <a:ext cx="6259513" cy="1031875"/>
          </a:xfrm>
        </p:spPr>
        <p:txBody>
          <a:bodyPr/>
          <a:lstStyle/>
          <a:p>
            <a:r>
              <a:rPr lang="en-US" sz="3600" b="1" dirty="0">
                <a:latin typeface="Calibri" pitchFamily="34" charset="0"/>
              </a:rPr>
              <a:t>Model-Based SOA</a:t>
            </a:r>
            <a:br>
              <a:rPr lang="en-US" sz="3600" b="1" dirty="0">
                <a:latin typeface="Calibri" pitchFamily="34" charset="0"/>
              </a:rPr>
            </a:br>
            <a:r>
              <a:rPr lang="en-US" sz="2800" b="1" dirty="0">
                <a:latin typeface="Calibri" pitchFamily="34" charset="0"/>
              </a:rPr>
              <a:t>Technology Platform</a:t>
            </a:r>
          </a:p>
        </p:txBody>
      </p:sp>
      <p:grpSp>
        <p:nvGrpSpPr>
          <p:cNvPr id="79875" name="Group 3"/>
          <p:cNvGrpSpPr>
            <a:grpSpLocks/>
          </p:cNvGrpSpPr>
          <p:nvPr/>
        </p:nvGrpSpPr>
        <p:grpSpPr bwMode="auto">
          <a:xfrm>
            <a:off x="766763" y="1208088"/>
            <a:ext cx="3440112" cy="3538537"/>
            <a:chOff x="369" y="953"/>
            <a:chExt cx="2167" cy="2229"/>
          </a:xfrm>
        </p:grpSpPr>
        <p:grpSp>
          <p:nvGrpSpPr>
            <p:cNvPr id="79876" name="Group 4"/>
            <p:cNvGrpSpPr>
              <a:grpSpLocks/>
            </p:cNvGrpSpPr>
            <p:nvPr/>
          </p:nvGrpSpPr>
          <p:grpSpPr bwMode="auto">
            <a:xfrm>
              <a:off x="369" y="953"/>
              <a:ext cx="2167" cy="2229"/>
              <a:chOff x="333" y="1026"/>
              <a:chExt cx="2167" cy="2183"/>
            </a:xfrm>
          </p:grpSpPr>
          <p:sp>
            <p:nvSpPr>
              <p:cNvPr id="79877" name="AutoShape 5"/>
              <p:cNvSpPr>
                <a:spLocks noChangeArrowheads="1"/>
              </p:cNvSpPr>
              <p:nvPr/>
            </p:nvSpPr>
            <p:spPr bwMode="auto">
              <a:xfrm>
                <a:off x="341" y="1034"/>
                <a:ext cx="2159" cy="2162"/>
              </a:xfrm>
              <a:prstGeom prst="roundRect">
                <a:avLst>
                  <a:gd name="adj" fmla="val 5051"/>
                </a:avLst>
              </a:prstGeom>
              <a:gradFill rotWithShape="1">
                <a:gsLst>
                  <a:gs pos="0">
                    <a:schemeClr val="bg2"/>
                  </a:gs>
                  <a:gs pos="100000">
                    <a:srgbClr val="DDDDDD"/>
                  </a:gs>
                </a:gsLst>
                <a:path path="rect">
                  <a:fillToRect t="100000" r="100000"/>
                </a:path>
              </a:gradFill>
              <a:ln w="9525">
                <a:noFill/>
                <a:round/>
                <a:headEnd/>
                <a:tailEnd/>
              </a:ln>
              <a:effectLst>
                <a:prstShdw prst="shdw17" dist="17961" dir="2700000">
                  <a:schemeClr val="bg2">
                    <a:gamma/>
                    <a:shade val="60000"/>
                    <a:invGamma/>
                  </a:schemeClr>
                </a:prstShdw>
              </a:effectLst>
            </p:spPr>
            <p:txBody>
              <a:bodyPr bIns="91440" anchor="b"/>
              <a:lstStyle/>
              <a:p>
                <a:pPr algn="ctr"/>
                <a:endParaRPr lang="en-US" sz="1600">
                  <a:solidFill>
                    <a:schemeClr val="bg1"/>
                  </a:solidFill>
                </a:endParaRPr>
              </a:p>
            </p:txBody>
          </p:sp>
          <p:pic>
            <p:nvPicPr>
              <p:cNvPr id="79878" name="Picture 6" descr="Glass_Text_Box"/>
              <p:cNvPicPr>
                <a:picLocks noChangeArrowheads="1"/>
              </p:cNvPicPr>
              <p:nvPr/>
            </p:nvPicPr>
            <p:blipFill>
              <a:blip r:embed="rId3" cstate="print"/>
              <a:srcRect/>
              <a:stretch>
                <a:fillRect/>
              </a:stretch>
            </p:blipFill>
            <p:spPr bwMode="auto">
              <a:xfrm>
                <a:off x="333" y="1026"/>
                <a:ext cx="2159" cy="2183"/>
              </a:xfrm>
              <a:prstGeom prst="rect">
                <a:avLst/>
              </a:prstGeom>
              <a:noFill/>
            </p:spPr>
          </p:pic>
        </p:grpSp>
        <p:grpSp>
          <p:nvGrpSpPr>
            <p:cNvPr id="79879" name="Group 7"/>
            <p:cNvGrpSpPr>
              <a:grpSpLocks/>
            </p:cNvGrpSpPr>
            <p:nvPr/>
          </p:nvGrpSpPr>
          <p:grpSpPr bwMode="auto">
            <a:xfrm>
              <a:off x="498" y="1279"/>
              <a:ext cx="1909" cy="1701"/>
              <a:chOff x="503" y="1279"/>
              <a:chExt cx="1909" cy="1701"/>
            </a:xfrm>
          </p:grpSpPr>
          <p:grpSp>
            <p:nvGrpSpPr>
              <p:cNvPr id="79880" name="Group 8"/>
              <p:cNvGrpSpPr>
                <a:grpSpLocks/>
              </p:cNvGrpSpPr>
              <p:nvPr/>
            </p:nvGrpSpPr>
            <p:grpSpPr bwMode="auto">
              <a:xfrm>
                <a:off x="503" y="2514"/>
                <a:ext cx="1724" cy="466"/>
                <a:chOff x="522" y="2762"/>
                <a:chExt cx="1724" cy="466"/>
              </a:xfrm>
            </p:grpSpPr>
            <p:sp>
              <p:nvSpPr>
                <p:cNvPr id="79881" name="AutoShape 9"/>
                <p:cNvSpPr>
                  <a:spLocks noChangeArrowheads="1"/>
                </p:cNvSpPr>
                <p:nvPr/>
              </p:nvSpPr>
              <p:spPr bwMode="auto">
                <a:xfrm>
                  <a:off x="1523" y="2762"/>
                  <a:ext cx="723" cy="466"/>
                </a:xfrm>
                <a:prstGeom prst="can">
                  <a:avLst>
                    <a:gd name="adj" fmla="val 31116"/>
                  </a:avLst>
                </a:prstGeom>
                <a:solidFill>
                  <a:srgbClr val="B2B2B2"/>
                </a:solidFill>
                <a:ln w="9525">
                  <a:noFill/>
                  <a:round/>
                  <a:headEnd/>
                  <a:tailEnd/>
                </a:ln>
                <a:effectLst/>
              </p:spPr>
              <p:txBody>
                <a:bodyPr wrap="none" bIns="18288" anchor="b" anchorCtr="1"/>
                <a:lstStyle/>
                <a:p>
                  <a:pPr algn="ctr"/>
                  <a:r>
                    <a:rPr lang="en-US" sz="1400" b="1"/>
                    <a:t>Database</a:t>
                  </a:r>
                </a:p>
              </p:txBody>
            </p:sp>
            <p:sp>
              <p:nvSpPr>
                <p:cNvPr id="79882" name="AutoShape 10"/>
                <p:cNvSpPr>
                  <a:spLocks noChangeArrowheads="1"/>
                </p:cNvSpPr>
                <p:nvPr/>
              </p:nvSpPr>
              <p:spPr bwMode="auto">
                <a:xfrm>
                  <a:off x="522" y="2762"/>
                  <a:ext cx="723" cy="466"/>
                </a:xfrm>
                <a:prstGeom prst="can">
                  <a:avLst>
                    <a:gd name="adj" fmla="val 31116"/>
                  </a:avLst>
                </a:prstGeom>
                <a:solidFill>
                  <a:srgbClr val="B2B2B2"/>
                </a:solidFill>
                <a:ln w="9525">
                  <a:noFill/>
                  <a:round/>
                  <a:headEnd/>
                  <a:tailEnd/>
                </a:ln>
                <a:effectLst/>
              </p:spPr>
              <p:txBody>
                <a:bodyPr wrap="none" bIns="18288" anchor="b" anchorCtr="1"/>
                <a:lstStyle/>
                <a:p>
                  <a:pPr algn="ctr"/>
                  <a:r>
                    <a:rPr lang="en-US" sz="1400" b="1"/>
                    <a:t>Files</a:t>
                  </a:r>
                </a:p>
              </p:txBody>
            </p:sp>
          </p:grpSp>
          <p:sp>
            <p:nvSpPr>
              <p:cNvPr id="79883" name="AutoShape 11"/>
              <p:cNvSpPr>
                <a:spLocks noChangeArrowheads="1"/>
              </p:cNvSpPr>
              <p:nvPr/>
            </p:nvSpPr>
            <p:spPr bwMode="auto">
              <a:xfrm>
                <a:off x="503" y="1940"/>
                <a:ext cx="1909" cy="589"/>
              </a:xfrm>
              <a:prstGeom prst="cube">
                <a:avLst>
                  <a:gd name="adj" fmla="val 33523"/>
                </a:avLst>
              </a:prstGeom>
              <a:solidFill>
                <a:srgbClr val="969696"/>
              </a:solidFill>
              <a:ln w="9525">
                <a:noFill/>
                <a:miter lim="800000"/>
                <a:headEnd/>
                <a:tailEnd/>
              </a:ln>
              <a:effectLst/>
            </p:spPr>
            <p:txBody>
              <a:bodyPr wrap="none" anchor="ctr"/>
              <a:lstStyle/>
              <a:p>
                <a:pPr algn="ctr"/>
                <a:r>
                  <a:rPr lang="en-US" b="1"/>
                  <a:t>Server Code</a:t>
                </a:r>
              </a:p>
            </p:txBody>
          </p:sp>
          <p:sp>
            <p:nvSpPr>
              <p:cNvPr id="79884" name="AutoShape 12"/>
              <p:cNvSpPr>
                <a:spLocks noChangeArrowheads="1"/>
              </p:cNvSpPr>
              <p:nvPr/>
            </p:nvSpPr>
            <p:spPr bwMode="auto">
              <a:xfrm>
                <a:off x="503" y="1517"/>
                <a:ext cx="1909" cy="589"/>
              </a:xfrm>
              <a:prstGeom prst="cube">
                <a:avLst>
                  <a:gd name="adj" fmla="val 33523"/>
                </a:avLst>
              </a:prstGeom>
              <a:solidFill>
                <a:srgbClr val="777777"/>
              </a:solidFill>
              <a:ln w="9525">
                <a:noFill/>
                <a:miter lim="800000"/>
                <a:headEnd/>
                <a:tailEnd/>
              </a:ln>
              <a:effectLst/>
            </p:spPr>
            <p:txBody>
              <a:bodyPr wrap="none" anchor="ctr"/>
              <a:lstStyle/>
              <a:p>
                <a:pPr algn="ctr"/>
                <a:r>
                  <a:rPr lang="en-US" sz="2000">
                    <a:solidFill>
                      <a:schemeClr val="bg1"/>
                    </a:solidFill>
                  </a:rPr>
                  <a:t>Compiled Logic</a:t>
                </a:r>
                <a:endParaRPr lang="en-US" sz="2000" baseline="30000">
                  <a:solidFill>
                    <a:schemeClr val="bg1"/>
                  </a:solidFill>
                </a:endParaRPr>
              </a:p>
            </p:txBody>
          </p:sp>
          <p:sp>
            <p:nvSpPr>
              <p:cNvPr id="79885" name="AutoShape 13"/>
              <p:cNvSpPr>
                <a:spLocks noChangeArrowheads="1"/>
              </p:cNvSpPr>
              <p:nvPr/>
            </p:nvSpPr>
            <p:spPr bwMode="auto">
              <a:xfrm>
                <a:off x="503" y="1279"/>
                <a:ext cx="1909" cy="401"/>
              </a:xfrm>
              <a:prstGeom prst="cube">
                <a:avLst>
                  <a:gd name="adj" fmla="val 49125"/>
                </a:avLst>
              </a:prstGeom>
              <a:solidFill>
                <a:srgbClr val="C0C0C0"/>
              </a:solidFill>
              <a:ln w="9525">
                <a:noFill/>
                <a:miter lim="800000"/>
                <a:headEnd/>
                <a:tailEnd/>
              </a:ln>
              <a:effectLst/>
            </p:spPr>
            <p:txBody>
              <a:bodyPr wrap="none" bIns="18288" anchor="ctr"/>
              <a:lstStyle/>
              <a:p>
                <a:pPr algn="ctr"/>
                <a:r>
                  <a:rPr lang="en-US" sz="1600" b="1"/>
                  <a:t>Client</a:t>
                </a:r>
              </a:p>
            </p:txBody>
          </p:sp>
        </p:grpSp>
        <p:sp>
          <p:nvSpPr>
            <p:cNvPr id="79886" name="Text Box 14"/>
            <p:cNvSpPr txBox="1">
              <a:spLocks noChangeArrowheads="1"/>
            </p:cNvSpPr>
            <p:nvPr/>
          </p:nvSpPr>
          <p:spPr bwMode="auto">
            <a:xfrm>
              <a:off x="681" y="1024"/>
              <a:ext cx="1544" cy="173"/>
            </a:xfrm>
            <a:prstGeom prst="rect">
              <a:avLst/>
            </a:prstGeom>
            <a:noFill/>
            <a:ln w="9525">
              <a:noFill/>
              <a:miter lim="800000"/>
              <a:headEnd/>
              <a:tailEnd/>
            </a:ln>
            <a:effectLst/>
          </p:spPr>
          <p:txBody>
            <a:bodyPr wrap="none" lIns="0" tIns="0" rIns="0" bIns="0">
              <a:spAutoFit/>
            </a:bodyPr>
            <a:lstStyle/>
            <a:p>
              <a:r>
                <a:rPr lang="en-US" b="1">
                  <a:effectLst>
                    <a:outerShdw blurRad="38100" dist="38100" dir="2700000" algn="tl">
                      <a:srgbClr val="C0C0C0"/>
                    </a:outerShdw>
                  </a:effectLst>
                </a:rPr>
                <a:t>Conventional Systems</a:t>
              </a:r>
            </a:p>
          </p:txBody>
        </p:sp>
      </p:grpSp>
      <p:grpSp>
        <p:nvGrpSpPr>
          <p:cNvPr id="79887" name="Group 15"/>
          <p:cNvGrpSpPr>
            <a:grpSpLocks/>
          </p:cNvGrpSpPr>
          <p:nvPr/>
        </p:nvGrpSpPr>
        <p:grpSpPr bwMode="auto">
          <a:xfrm>
            <a:off x="4937125" y="1208088"/>
            <a:ext cx="3440113" cy="3538537"/>
            <a:chOff x="3110" y="761"/>
            <a:chExt cx="2167" cy="2229"/>
          </a:xfrm>
        </p:grpSpPr>
        <p:sp>
          <p:nvSpPr>
            <p:cNvPr id="79888" name="AutoShape 16"/>
            <p:cNvSpPr>
              <a:spLocks noChangeArrowheads="1"/>
            </p:cNvSpPr>
            <p:nvPr/>
          </p:nvSpPr>
          <p:spPr bwMode="auto">
            <a:xfrm>
              <a:off x="3118" y="769"/>
              <a:ext cx="2159" cy="2208"/>
            </a:xfrm>
            <a:prstGeom prst="roundRect">
              <a:avLst>
                <a:gd name="adj" fmla="val 5051"/>
              </a:avLst>
            </a:prstGeom>
            <a:gradFill rotWithShape="1">
              <a:gsLst>
                <a:gs pos="0">
                  <a:srgbClr val="CCECFF"/>
                </a:gs>
                <a:gs pos="100000">
                  <a:srgbClr val="E5F5FF"/>
                </a:gs>
              </a:gsLst>
              <a:path path="rect">
                <a:fillToRect l="100000" t="100000"/>
              </a:path>
            </a:gradFill>
            <a:ln w="9525">
              <a:noFill/>
              <a:round/>
              <a:headEnd/>
              <a:tailEnd/>
            </a:ln>
            <a:effectLst>
              <a:prstShdw prst="shdw17" dist="17961" dir="2700000">
                <a:srgbClr val="CCECFF">
                  <a:gamma/>
                  <a:shade val="60000"/>
                  <a:invGamma/>
                </a:srgbClr>
              </a:prstShdw>
            </a:effectLst>
          </p:spPr>
          <p:txBody>
            <a:bodyPr bIns="91440" anchor="b"/>
            <a:lstStyle/>
            <a:p>
              <a:pPr algn="ctr"/>
              <a:endParaRPr lang="en-US" sz="1600">
                <a:solidFill>
                  <a:schemeClr val="bg1"/>
                </a:solidFill>
              </a:endParaRPr>
            </a:p>
          </p:txBody>
        </p:sp>
        <p:pic>
          <p:nvPicPr>
            <p:cNvPr id="79889" name="Picture 17" descr="Glass_Text_Box"/>
            <p:cNvPicPr>
              <a:picLocks noChangeArrowheads="1"/>
            </p:cNvPicPr>
            <p:nvPr/>
          </p:nvPicPr>
          <p:blipFill>
            <a:blip r:embed="rId3" cstate="print"/>
            <a:srcRect/>
            <a:stretch>
              <a:fillRect/>
            </a:stretch>
          </p:blipFill>
          <p:spPr bwMode="auto">
            <a:xfrm>
              <a:off x="3110" y="761"/>
              <a:ext cx="2159" cy="2229"/>
            </a:xfrm>
            <a:prstGeom prst="rect">
              <a:avLst/>
            </a:prstGeom>
            <a:noFill/>
          </p:spPr>
        </p:pic>
        <p:sp>
          <p:nvSpPr>
            <p:cNvPr id="79890" name="Text Box 18"/>
            <p:cNvSpPr txBox="1">
              <a:spLocks noChangeArrowheads="1"/>
            </p:cNvSpPr>
            <p:nvPr/>
          </p:nvSpPr>
          <p:spPr bwMode="auto">
            <a:xfrm>
              <a:off x="3686" y="832"/>
              <a:ext cx="1016" cy="173"/>
            </a:xfrm>
            <a:prstGeom prst="rect">
              <a:avLst/>
            </a:prstGeom>
            <a:noFill/>
            <a:ln w="9525">
              <a:noFill/>
              <a:miter lim="800000"/>
              <a:headEnd/>
              <a:tailEnd/>
            </a:ln>
            <a:effectLst/>
          </p:spPr>
          <p:txBody>
            <a:bodyPr wrap="none" lIns="0" tIns="0" rIns="0" bIns="0">
              <a:spAutoFit/>
            </a:bodyPr>
            <a:lstStyle/>
            <a:p>
              <a:r>
                <a:rPr lang="en-US" b="1">
                  <a:effectLst>
                    <a:outerShdw blurRad="38100" dist="38100" dir="2700000" algn="tl">
                      <a:srgbClr val="C0C0C0"/>
                    </a:outerShdw>
                  </a:effectLst>
                </a:rPr>
                <a:t>Aras Innovator</a:t>
              </a:r>
            </a:p>
          </p:txBody>
        </p:sp>
      </p:grpSp>
      <p:grpSp>
        <p:nvGrpSpPr>
          <p:cNvPr id="79891" name="Group 19"/>
          <p:cNvGrpSpPr>
            <a:grpSpLocks/>
          </p:cNvGrpSpPr>
          <p:nvPr/>
        </p:nvGrpSpPr>
        <p:grpSpPr bwMode="auto">
          <a:xfrm>
            <a:off x="5141913" y="1725613"/>
            <a:ext cx="3030537" cy="2700337"/>
            <a:chOff x="3223" y="1279"/>
            <a:chExt cx="1909" cy="1701"/>
          </a:xfrm>
        </p:grpSpPr>
        <p:grpSp>
          <p:nvGrpSpPr>
            <p:cNvPr id="79892" name="Group 20"/>
            <p:cNvGrpSpPr>
              <a:grpSpLocks/>
            </p:cNvGrpSpPr>
            <p:nvPr/>
          </p:nvGrpSpPr>
          <p:grpSpPr bwMode="auto">
            <a:xfrm>
              <a:off x="3225" y="2514"/>
              <a:ext cx="1724" cy="466"/>
              <a:chOff x="3279" y="2712"/>
              <a:chExt cx="1724" cy="466"/>
            </a:xfrm>
          </p:grpSpPr>
          <p:sp>
            <p:nvSpPr>
              <p:cNvPr id="79893" name="AutoShape 21"/>
              <p:cNvSpPr>
                <a:spLocks noChangeArrowheads="1"/>
              </p:cNvSpPr>
              <p:nvPr/>
            </p:nvSpPr>
            <p:spPr bwMode="auto">
              <a:xfrm>
                <a:off x="4280" y="2712"/>
                <a:ext cx="723" cy="466"/>
              </a:xfrm>
              <a:prstGeom prst="can">
                <a:avLst>
                  <a:gd name="adj" fmla="val 31116"/>
                </a:avLst>
              </a:prstGeom>
              <a:solidFill>
                <a:srgbClr val="99CCFF"/>
              </a:solidFill>
              <a:ln w="9525">
                <a:noFill/>
                <a:round/>
                <a:headEnd/>
                <a:tailEnd/>
              </a:ln>
              <a:effectLst/>
            </p:spPr>
            <p:txBody>
              <a:bodyPr wrap="none" bIns="18288" anchor="b" anchorCtr="1"/>
              <a:lstStyle/>
              <a:p>
                <a:pPr algn="ctr"/>
                <a:r>
                  <a:rPr lang="en-US" sz="1400" b="1"/>
                  <a:t>Database</a:t>
                </a:r>
              </a:p>
            </p:txBody>
          </p:sp>
          <p:sp>
            <p:nvSpPr>
              <p:cNvPr id="79894" name="AutoShape 22"/>
              <p:cNvSpPr>
                <a:spLocks noChangeArrowheads="1"/>
              </p:cNvSpPr>
              <p:nvPr/>
            </p:nvSpPr>
            <p:spPr bwMode="auto">
              <a:xfrm>
                <a:off x="3279" y="2712"/>
                <a:ext cx="723" cy="466"/>
              </a:xfrm>
              <a:prstGeom prst="can">
                <a:avLst>
                  <a:gd name="adj" fmla="val 31116"/>
                </a:avLst>
              </a:prstGeom>
              <a:solidFill>
                <a:srgbClr val="99CCFF"/>
              </a:solidFill>
              <a:ln w="9525">
                <a:noFill/>
                <a:round/>
                <a:headEnd/>
                <a:tailEnd/>
              </a:ln>
              <a:effectLst/>
            </p:spPr>
            <p:txBody>
              <a:bodyPr wrap="none" bIns="18288" anchor="b" anchorCtr="1"/>
              <a:lstStyle/>
              <a:p>
                <a:pPr algn="ctr"/>
                <a:r>
                  <a:rPr lang="en-US" sz="1400" b="1"/>
                  <a:t>Files</a:t>
                </a:r>
              </a:p>
            </p:txBody>
          </p:sp>
        </p:grpSp>
        <p:sp>
          <p:nvSpPr>
            <p:cNvPr id="79895" name="AutoShape 23"/>
            <p:cNvSpPr>
              <a:spLocks noChangeArrowheads="1"/>
            </p:cNvSpPr>
            <p:nvPr/>
          </p:nvSpPr>
          <p:spPr bwMode="auto">
            <a:xfrm>
              <a:off x="3223" y="2178"/>
              <a:ext cx="1909" cy="351"/>
            </a:xfrm>
            <a:prstGeom prst="cube">
              <a:avLst>
                <a:gd name="adj" fmla="val 51852"/>
              </a:avLst>
            </a:prstGeom>
            <a:solidFill>
              <a:srgbClr val="FFCC00"/>
            </a:solidFill>
            <a:ln w="9525">
              <a:noFill/>
              <a:miter lim="800000"/>
              <a:headEnd/>
              <a:tailEnd/>
            </a:ln>
            <a:effectLst/>
          </p:spPr>
          <p:txBody>
            <a:bodyPr wrap="none" bIns="18288" anchor="ctr"/>
            <a:lstStyle/>
            <a:p>
              <a:pPr algn="ctr"/>
              <a:r>
                <a:rPr lang="en-US" sz="1600" b="1"/>
                <a:t>Web Services SOA</a:t>
              </a:r>
            </a:p>
          </p:txBody>
        </p:sp>
        <p:sp>
          <p:nvSpPr>
            <p:cNvPr id="79896" name="AutoShape 24"/>
            <p:cNvSpPr>
              <a:spLocks noChangeArrowheads="1"/>
            </p:cNvSpPr>
            <p:nvPr/>
          </p:nvSpPr>
          <p:spPr bwMode="auto">
            <a:xfrm>
              <a:off x="3223" y="1724"/>
              <a:ext cx="1909" cy="351"/>
            </a:xfrm>
            <a:prstGeom prst="cube">
              <a:avLst>
                <a:gd name="adj" fmla="val 51852"/>
              </a:avLst>
            </a:prstGeom>
            <a:solidFill>
              <a:srgbClr val="A50021"/>
            </a:solidFill>
            <a:ln w="9525">
              <a:noFill/>
              <a:miter lim="800000"/>
              <a:headEnd/>
              <a:tailEnd/>
            </a:ln>
            <a:effectLst/>
          </p:spPr>
          <p:txBody>
            <a:bodyPr wrap="none" bIns="18288" anchor="ctr"/>
            <a:lstStyle/>
            <a:p>
              <a:pPr algn="ctr"/>
              <a:r>
                <a:rPr lang="en-US" sz="1600" b="1">
                  <a:solidFill>
                    <a:schemeClr val="bg1"/>
                  </a:solidFill>
                </a:rPr>
                <a:t>XML Solution Models</a:t>
              </a:r>
            </a:p>
          </p:txBody>
        </p:sp>
        <p:sp>
          <p:nvSpPr>
            <p:cNvPr id="79897" name="AutoShape 25"/>
            <p:cNvSpPr>
              <a:spLocks noChangeArrowheads="1"/>
            </p:cNvSpPr>
            <p:nvPr/>
          </p:nvSpPr>
          <p:spPr bwMode="auto">
            <a:xfrm>
              <a:off x="3223" y="1279"/>
              <a:ext cx="1909" cy="351"/>
            </a:xfrm>
            <a:prstGeom prst="cube">
              <a:avLst>
                <a:gd name="adj" fmla="val 51852"/>
              </a:avLst>
            </a:prstGeom>
            <a:solidFill>
              <a:srgbClr val="3366FF"/>
            </a:solidFill>
            <a:ln w="9525">
              <a:noFill/>
              <a:miter lim="800000"/>
              <a:headEnd/>
              <a:tailEnd/>
            </a:ln>
            <a:effectLst/>
          </p:spPr>
          <p:txBody>
            <a:bodyPr wrap="none" bIns="18288" anchor="ctr"/>
            <a:lstStyle/>
            <a:p>
              <a:pPr algn="ctr"/>
              <a:r>
                <a:rPr lang="en-US" sz="1600" b="1">
                  <a:solidFill>
                    <a:schemeClr val="bg1"/>
                  </a:solidFill>
                </a:rPr>
                <a:t>Client</a:t>
              </a:r>
            </a:p>
          </p:txBody>
        </p:sp>
      </p:grpSp>
      <p:grpSp>
        <p:nvGrpSpPr>
          <p:cNvPr id="79898" name="Group 26"/>
          <p:cNvGrpSpPr>
            <a:grpSpLocks/>
          </p:cNvGrpSpPr>
          <p:nvPr/>
        </p:nvGrpSpPr>
        <p:grpSpPr bwMode="auto">
          <a:xfrm>
            <a:off x="3709988" y="1812925"/>
            <a:ext cx="1604962" cy="1917700"/>
            <a:chOff x="2223" y="1334"/>
            <a:chExt cx="1011" cy="1208"/>
          </a:xfrm>
        </p:grpSpPr>
        <p:pic>
          <p:nvPicPr>
            <p:cNvPr id="79899" name="Picture 27" descr="up green arrow"/>
            <p:cNvPicPr>
              <a:picLocks noChangeAspect="1" noChangeArrowheads="1"/>
            </p:cNvPicPr>
            <p:nvPr/>
          </p:nvPicPr>
          <p:blipFill>
            <a:blip r:embed="rId4" cstate="print"/>
            <a:srcRect/>
            <a:stretch>
              <a:fillRect/>
            </a:stretch>
          </p:blipFill>
          <p:spPr bwMode="auto">
            <a:xfrm>
              <a:off x="2223" y="1334"/>
              <a:ext cx="1011" cy="1208"/>
            </a:xfrm>
            <a:prstGeom prst="rect">
              <a:avLst/>
            </a:prstGeom>
            <a:noFill/>
          </p:spPr>
        </p:pic>
        <p:sp>
          <p:nvSpPr>
            <p:cNvPr id="79900" name="Text Box 28"/>
            <p:cNvSpPr txBox="1">
              <a:spLocks noChangeArrowheads="1"/>
            </p:cNvSpPr>
            <p:nvPr/>
          </p:nvSpPr>
          <p:spPr bwMode="auto">
            <a:xfrm>
              <a:off x="2560" y="1846"/>
              <a:ext cx="544" cy="199"/>
            </a:xfrm>
            <a:prstGeom prst="rect">
              <a:avLst/>
            </a:prstGeom>
            <a:noFill/>
            <a:ln w="9525">
              <a:noFill/>
              <a:miter lim="800000"/>
              <a:headEnd/>
              <a:tailEnd/>
            </a:ln>
            <a:effectLst/>
          </p:spPr>
          <p:txBody>
            <a:bodyPr wrap="none" lIns="0" tIns="0" rIns="0" bIns="0">
              <a:spAutoFit/>
            </a:bodyPr>
            <a:lstStyle/>
            <a:p>
              <a:pPr algn="ctr">
                <a:lnSpc>
                  <a:spcPct val="80000"/>
                </a:lnSpc>
              </a:pPr>
              <a:r>
                <a:rPr lang="en-US" sz="900" b="1">
                  <a:latin typeface="Century Gothic" pitchFamily="34" charset="0"/>
                </a:rPr>
                <a:t>Fundamentally</a:t>
              </a:r>
            </a:p>
            <a:p>
              <a:pPr algn="ctr">
                <a:lnSpc>
                  <a:spcPct val="80000"/>
                </a:lnSpc>
              </a:pPr>
              <a:r>
                <a:rPr lang="en-US" sz="1700" b="1">
                  <a:latin typeface="Century Gothic" pitchFamily="34" charset="0"/>
                </a:rPr>
                <a:t>Different</a:t>
              </a:r>
            </a:p>
          </p:txBody>
        </p:sp>
      </p:grpSp>
      <p:grpSp>
        <p:nvGrpSpPr>
          <p:cNvPr id="79901" name="Group 29"/>
          <p:cNvGrpSpPr>
            <a:grpSpLocks/>
          </p:cNvGrpSpPr>
          <p:nvPr/>
        </p:nvGrpSpPr>
        <p:grpSpPr bwMode="auto">
          <a:xfrm>
            <a:off x="754063" y="4902200"/>
            <a:ext cx="7645400" cy="1625600"/>
            <a:chOff x="475" y="3106"/>
            <a:chExt cx="4816" cy="1024"/>
          </a:xfrm>
        </p:grpSpPr>
        <p:sp>
          <p:nvSpPr>
            <p:cNvPr id="79902" name="AutoShape 30"/>
            <p:cNvSpPr>
              <a:spLocks noChangeArrowheads="1"/>
            </p:cNvSpPr>
            <p:nvPr/>
          </p:nvSpPr>
          <p:spPr bwMode="auto">
            <a:xfrm>
              <a:off x="483" y="3118"/>
              <a:ext cx="4808" cy="1008"/>
            </a:xfrm>
            <a:prstGeom prst="roundRect">
              <a:avLst>
                <a:gd name="adj" fmla="val 10713"/>
              </a:avLst>
            </a:prstGeom>
            <a:gradFill rotWithShape="1">
              <a:gsLst>
                <a:gs pos="0">
                  <a:srgbClr val="CCECFF"/>
                </a:gs>
                <a:gs pos="100000">
                  <a:srgbClr val="E5F5FF"/>
                </a:gs>
              </a:gsLst>
              <a:path path="rect">
                <a:fillToRect l="100000" t="100000"/>
              </a:path>
            </a:gradFill>
            <a:ln w="9525">
              <a:noFill/>
              <a:round/>
              <a:headEnd/>
              <a:tailEnd/>
            </a:ln>
            <a:effectLst>
              <a:prstShdw prst="shdw17" dist="17961" dir="2700000">
                <a:srgbClr val="CCECFF">
                  <a:gamma/>
                  <a:shade val="60000"/>
                  <a:invGamma/>
                </a:srgbClr>
              </a:prstShdw>
            </a:effectLst>
          </p:spPr>
          <p:txBody>
            <a:bodyPr wrap="none" anchor="ctr"/>
            <a:lstStyle/>
            <a:p>
              <a:endParaRPr lang="en-US"/>
            </a:p>
          </p:txBody>
        </p:sp>
        <p:grpSp>
          <p:nvGrpSpPr>
            <p:cNvPr id="79903" name="Group 31"/>
            <p:cNvGrpSpPr>
              <a:grpSpLocks/>
            </p:cNvGrpSpPr>
            <p:nvPr/>
          </p:nvGrpSpPr>
          <p:grpSpPr bwMode="auto">
            <a:xfrm>
              <a:off x="483" y="3110"/>
              <a:ext cx="321" cy="1019"/>
              <a:chOff x="483" y="3110"/>
              <a:chExt cx="321" cy="1019"/>
            </a:xfrm>
          </p:grpSpPr>
          <p:grpSp>
            <p:nvGrpSpPr>
              <p:cNvPr id="79904" name="Group 32"/>
              <p:cNvGrpSpPr>
                <a:grpSpLocks/>
              </p:cNvGrpSpPr>
              <p:nvPr/>
            </p:nvGrpSpPr>
            <p:grpSpPr bwMode="auto">
              <a:xfrm>
                <a:off x="483" y="3110"/>
                <a:ext cx="321" cy="1019"/>
                <a:chOff x="483" y="3106"/>
                <a:chExt cx="321" cy="1019"/>
              </a:xfrm>
            </p:grpSpPr>
            <p:sp>
              <p:nvSpPr>
                <p:cNvPr id="79905" name="AutoShape 33"/>
                <p:cNvSpPr>
                  <a:spLocks noChangeArrowheads="1"/>
                </p:cNvSpPr>
                <p:nvPr/>
              </p:nvSpPr>
              <p:spPr bwMode="auto">
                <a:xfrm>
                  <a:off x="483" y="3106"/>
                  <a:ext cx="301" cy="1019"/>
                </a:xfrm>
                <a:prstGeom prst="roundRect">
                  <a:avLst>
                    <a:gd name="adj" fmla="val 31894"/>
                  </a:avLst>
                </a:prstGeom>
                <a:solidFill>
                  <a:srgbClr val="578FFF"/>
                </a:solidFill>
                <a:ln w="9525">
                  <a:noFill/>
                  <a:round/>
                  <a:headEnd/>
                  <a:tailEnd/>
                </a:ln>
                <a:effectLst/>
              </p:spPr>
              <p:txBody>
                <a:bodyPr wrap="none" anchor="ctr"/>
                <a:lstStyle/>
                <a:p>
                  <a:endParaRPr lang="en-US"/>
                </a:p>
              </p:txBody>
            </p:sp>
            <p:sp>
              <p:nvSpPr>
                <p:cNvPr id="79906" name="Rectangle 34"/>
                <p:cNvSpPr>
                  <a:spLocks noChangeArrowheads="1"/>
                </p:cNvSpPr>
                <p:nvPr/>
              </p:nvSpPr>
              <p:spPr bwMode="auto">
                <a:xfrm>
                  <a:off x="584" y="3106"/>
                  <a:ext cx="220" cy="1019"/>
                </a:xfrm>
                <a:prstGeom prst="rect">
                  <a:avLst/>
                </a:prstGeom>
                <a:solidFill>
                  <a:srgbClr val="578FFF"/>
                </a:solidFill>
                <a:ln w="9525">
                  <a:noFill/>
                  <a:miter lim="800000"/>
                  <a:headEnd/>
                  <a:tailEnd/>
                </a:ln>
                <a:effectLst/>
              </p:spPr>
              <p:txBody>
                <a:bodyPr wrap="none" anchor="ctr"/>
                <a:lstStyle/>
                <a:p>
                  <a:endParaRPr lang="en-US"/>
                </a:p>
              </p:txBody>
            </p:sp>
          </p:grpSp>
          <p:sp>
            <p:nvSpPr>
              <p:cNvPr id="79907" name="Text Box 35"/>
              <p:cNvSpPr txBox="1">
                <a:spLocks noChangeArrowheads="1"/>
              </p:cNvSpPr>
              <p:nvPr/>
            </p:nvSpPr>
            <p:spPr bwMode="auto">
              <a:xfrm flipH="1" flipV="1">
                <a:off x="529" y="3240"/>
                <a:ext cx="230" cy="758"/>
              </a:xfrm>
              <a:prstGeom prst="rect">
                <a:avLst/>
              </a:prstGeom>
              <a:noFill/>
              <a:ln w="9525">
                <a:noFill/>
                <a:miter lim="800000"/>
                <a:headEnd/>
                <a:tailEnd/>
              </a:ln>
              <a:effectLst>
                <a:outerShdw dist="17961" dir="18900000" algn="ctr" rotWithShape="0">
                  <a:srgbClr val="5F5F5F">
                    <a:alpha val="50000"/>
                  </a:srgbClr>
                </a:outerShdw>
              </a:effectLst>
            </p:spPr>
            <p:txBody>
              <a:bodyPr vert="eaVert" wrap="none" lIns="0" tIns="0" rIns="0" bIns="0">
                <a:spAutoFit/>
              </a:bodyPr>
              <a:lstStyle/>
              <a:p>
                <a:pPr algn="ctr"/>
                <a:r>
                  <a:rPr lang="en-US" sz="2400" b="1">
                    <a:solidFill>
                      <a:schemeClr val="bg1"/>
                    </a:solidFill>
                  </a:rPr>
                  <a:t>Benefits</a:t>
                </a:r>
              </a:p>
            </p:txBody>
          </p:sp>
        </p:grpSp>
        <p:pic>
          <p:nvPicPr>
            <p:cNvPr id="79908" name="Picture 36" descr="Glass_Text_Box"/>
            <p:cNvPicPr>
              <a:picLocks noChangeArrowheads="1"/>
            </p:cNvPicPr>
            <p:nvPr/>
          </p:nvPicPr>
          <p:blipFill>
            <a:blip r:embed="rId3" cstate="print"/>
            <a:srcRect/>
            <a:stretch>
              <a:fillRect/>
            </a:stretch>
          </p:blipFill>
          <p:spPr bwMode="auto">
            <a:xfrm>
              <a:off x="475" y="3106"/>
              <a:ext cx="4735" cy="1024"/>
            </a:xfrm>
            <a:prstGeom prst="rect">
              <a:avLst/>
            </a:prstGeom>
            <a:noFill/>
          </p:spPr>
        </p:pic>
        <p:sp>
          <p:nvSpPr>
            <p:cNvPr id="79909" name="Text Box 37"/>
            <p:cNvSpPr txBox="1">
              <a:spLocks noChangeArrowheads="1"/>
            </p:cNvSpPr>
            <p:nvPr/>
          </p:nvSpPr>
          <p:spPr bwMode="auto">
            <a:xfrm>
              <a:off x="1233" y="3106"/>
              <a:ext cx="3603" cy="449"/>
            </a:xfrm>
            <a:prstGeom prst="rect">
              <a:avLst/>
            </a:prstGeom>
            <a:noFill/>
            <a:ln w="9525">
              <a:noFill/>
              <a:miter lim="800000"/>
              <a:headEnd/>
              <a:tailEnd/>
            </a:ln>
            <a:effectLst/>
          </p:spPr>
          <p:txBody>
            <a:bodyPr wrap="none">
              <a:spAutoFit/>
            </a:bodyPr>
            <a:lstStyle/>
            <a:p>
              <a:pPr algn="ctr">
                <a:lnSpc>
                  <a:spcPct val="110000"/>
                </a:lnSpc>
              </a:pPr>
              <a:r>
                <a:rPr lang="en-US" sz="2400" b="1" dirty="0">
                  <a:latin typeface="Microsoft Sans Serif" pitchFamily="34" charset="0"/>
                </a:rPr>
                <a:t>Real-Time Flexibility</a:t>
              </a:r>
            </a:p>
            <a:p>
              <a:pPr algn="ctr">
                <a:lnSpc>
                  <a:spcPct val="110000"/>
                </a:lnSpc>
              </a:pPr>
              <a:r>
                <a:rPr lang="en-US" sz="1300" dirty="0"/>
                <a:t>Graphical Drag &amp; Drop Real-Time Changes Without Complex Programming</a:t>
              </a:r>
            </a:p>
          </p:txBody>
        </p:sp>
        <p:sp>
          <p:nvSpPr>
            <p:cNvPr id="79910" name="Text Box 38"/>
            <p:cNvSpPr txBox="1">
              <a:spLocks noChangeArrowheads="1"/>
            </p:cNvSpPr>
            <p:nvPr/>
          </p:nvSpPr>
          <p:spPr bwMode="auto">
            <a:xfrm>
              <a:off x="873" y="3597"/>
              <a:ext cx="4331" cy="449"/>
            </a:xfrm>
            <a:prstGeom prst="rect">
              <a:avLst/>
            </a:prstGeom>
            <a:noFill/>
            <a:ln w="9525">
              <a:noFill/>
              <a:miter lim="800000"/>
              <a:headEnd/>
              <a:tailEnd/>
            </a:ln>
            <a:effectLst/>
          </p:spPr>
          <p:txBody>
            <a:bodyPr wrap="none">
              <a:spAutoFit/>
            </a:bodyPr>
            <a:lstStyle/>
            <a:p>
              <a:pPr algn="ctr">
                <a:lnSpc>
                  <a:spcPct val="110000"/>
                </a:lnSpc>
              </a:pPr>
              <a:r>
                <a:rPr lang="en-US" sz="2400" b="1">
                  <a:latin typeface="Microsoft Sans Serif" pitchFamily="34" charset="0"/>
                </a:rPr>
                <a:t>Guaranteed Upgradeability</a:t>
              </a:r>
            </a:p>
            <a:p>
              <a:pPr algn="ctr">
                <a:lnSpc>
                  <a:spcPct val="110000"/>
                </a:lnSpc>
              </a:pPr>
              <a:r>
                <a:rPr lang="en-US" sz="1300"/>
                <a:t>Technology Separation Enables Quick &amp; Easy Upgrades Without Impacting Customizations</a:t>
              </a:r>
            </a:p>
          </p:txBody>
        </p:sp>
        <p:sp>
          <p:nvSpPr>
            <p:cNvPr id="79911" name="Line 39"/>
            <p:cNvSpPr>
              <a:spLocks noChangeShapeType="1"/>
            </p:cNvSpPr>
            <p:nvPr/>
          </p:nvSpPr>
          <p:spPr bwMode="auto">
            <a:xfrm>
              <a:off x="914" y="3603"/>
              <a:ext cx="4233" cy="0"/>
            </a:xfrm>
            <a:prstGeom prst="line">
              <a:avLst/>
            </a:prstGeom>
            <a:noFill/>
            <a:ln w="9525">
              <a:solidFill>
                <a:srgbClr val="5F5F5F"/>
              </a:solidFill>
              <a:round/>
              <a:headEnd/>
              <a:tailEnd/>
            </a:ln>
            <a:effectLst/>
          </p:spPr>
          <p:txBody>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79898"/>
                                        </p:tgtEl>
                                        <p:attrNameLst>
                                          <p:attrName>style.visibility</p:attrName>
                                        </p:attrNameLst>
                                      </p:cBhvr>
                                      <p:to>
                                        <p:strVal val="visible"/>
                                      </p:to>
                                    </p:set>
                                    <p:anim calcmode="lin" valueType="num">
                                      <p:cBhvr>
                                        <p:cTn id="7" dur="1000" fill="hold"/>
                                        <p:tgtEl>
                                          <p:spTgt spid="79898"/>
                                        </p:tgtEl>
                                        <p:attrNameLst>
                                          <p:attrName>ppt_x</p:attrName>
                                        </p:attrNameLst>
                                      </p:cBhvr>
                                      <p:tavLst>
                                        <p:tav tm="0">
                                          <p:val>
                                            <p:strVal val="#ppt_x-#ppt_w/2"/>
                                          </p:val>
                                        </p:tav>
                                        <p:tav tm="100000">
                                          <p:val>
                                            <p:strVal val="#ppt_x"/>
                                          </p:val>
                                        </p:tav>
                                      </p:tavLst>
                                    </p:anim>
                                    <p:anim calcmode="lin" valueType="num">
                                      <p:cBhvr>
                                        <p:cTn id="8" dur="1000" fill="hold"/>
                                        <p:tgtEl>
                                          <p:spTgt spid="79898"/>
                                        </p:tgtEl>
                                        <p:attrNameLst>
                                          <p:attrName>ppt_y</p:attrName>
                                        </p:attrNameLst>
                                      </p:cBhvr>
                                      <p:tavLst>
                                        <p:tav tm="0">
                                          <p:val>
                                            <p:strVal val="#ppt_y"/>
                                          </p:val>
                                        </p:tav>
                                        <p:tav tm="100000">
                                          <p:val>
                                            <p:strVal val="#ppt_y"/>
                                          </p:val>
                                        </p:tav>
                                      </p:tavLst>
                                    </p:anim>
                                    <p:anim calcmode="lin" valueType="num">
                                      <p:cBhvr>
                                        <p:cTn id="9" dur="1000" fill="hold"/>
                                        <p:tgtEl>
                                          <p:spTgt spid="79898"/>
                                        </p:tgtEl>
                                        <p:attrNameLst>
                                          <p:attrName>ppt_w</p:attrName>
                                        </p:attrNameLst>
                                      </p:cBhvr>
                                      <p:tavLst>
                                        <p:tav tm="0">
                                          <p:val>
                                            <p:fltVal val="0"/>
                                          </p:val>
                                        </p:tav>
                                        <p:tav tm="100000">
                                          <p:val>
                                            <p:strVal val="#ppt_w"/>
                                          </p:val>
                                        </p:tav>
                                      </p:tavLst>
                                    </p:anim>
                                    <p:anim calcmode="lin" valueType="num">
                                      <p:cBhvr>
                                        <p:cTn id="10" dur="1000" fill="hold"/>
                                        <p:tgtEl>
                                          <p:spTgt spid="79898"/>
                                        </p:tgtEl>
                                        <p:attrNameLst>
                                          <p:attrName>ppt_h</p:attrName>
                                        </p:attrNameLst>
                                      </p:cBhvr>
                                      <p:tavLst>
                                        <p:tav tm="0">
                                          <p:val>
                                            <p:strVal val="#ppt_h"/>
                                          </p:val>
                                        </p:tav>
                                        <p:tav tm="100000">
                                          <p:val>
                                            <p:strVal val="#ppt_h"/>
                                          </p:val>
                                        </p:tav>
                                      </p:tavLst>
                                    </p:anim>
                                  </p:childTnLst>
                                </p:cTn>
                              </p:par>
                              <p:par>
                                <p:cTn id="11" presetID="23" presetClass="entr" presetSubtype="16" fill="hold" nodeType="withEffect">
                                  <p:stCondLst>
                                    <p:cond delay="0"/>
                                  </p:stCondLst>
                                  <p:childTnLst>
                                    <p:set>
                                      <p:cBhvr>
                                        <p:cTn id="12" dur="1" fill="hold">
                                          <p:stCondLst>
                                            <p:cond delay="0"/>
                                          </p:stCondLst>
                                        </p:cTn>
                                        <p:tgtEl>
                                          <p:spTgt spid="79901"/>
                                        </p:tgtEl>
                                        <p:attrNameLst>
                                          <p:attrName>style.visibility</p:attrName>
                                        </p:attrNameLst>
                                      </p:cBhvr>
                                      <p:to>
                                        <p:strVal val="visible"/>
                                      </p:to>
                                    </p:set>
                                    <p:anim calcmode="lin" valueType="num">
                                      <p:cBhvr>
                                        <p:cTn id="13" dur="1000" fill="hold"/>
                                        <p:tgtEl>
                                          <p:spTgt spid="79901"/>
                                        </p:tgtEl>
                                        <p:attrNameLst>
                                          <p:attrName>ppt_w</p:attrName>
                                        </p:attrNameLst>
                                      </p:cBhvr>
                                      <p:tavLst>
                                        <p:tav tm="0">
                                          <p:val>
                                            <p:fltVal val="0"/>
                                          </p:val>
                                        </p:tav>
                                        <p:tav tm="100000">
                                          <p:val>
                                            <p:strVal val="#ppt_w"/>
                                          </p:val>
                                        </p:tav>
                                      </p:tavLst>
                                    </p:anim>
                                    <p:anim calcmode="lin" valueType="num">
                                      <p:cBhvr>
                                        <p:cTn id="14" dur="1000" fill="hold"/>
                                        <p:tgtEl>
                                          <p:spTgt spid="799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Date Placeholder 1"/>
          <p:cNvSpPr>
            <a:spLocks noGrp="1"/>
          </p:cNvSpPr>
          <p:nvPr>
            <p:ph type="dt" sz="half" idx="10"/>
          </p:nvPr>
        </p:nvSpPr>
        <p:spPr/>
        <p:txBody>
          <a:bodyPr/>
          <a:lstStyle/>
          <a:p>
            <a:r>
              <a:rPr lang="en-US"/>
              <a:t>Slide </a:t>
            </a:r>
            <a:fld id="{5C12354A-484F-4BEA-9279-D616F76A9A2D}" type="slidenum">
              <a:rPr lang="en-US"/>
              <a:pPr/>
              <a:t>11</a:t>
            </a:fld>
            <a:r>
              <a:rPr lang="en-US"/>
              <a:t>	</a:t>
            </a:r>
          </a:p>
        </p:txBody>
      </p:sp>
      <p:sp>
        <p:nvSpPr>
          <p:cNvPr id="113666" name="AutoShape 6"/>
          <p:cNvSpPr>
            <a:spLocks noChangeArrowheads="1"/>
          </p:cNvSpPr>
          <p:nvPr/>
        </p:nvSpPr>
        <p:spPr bwMode="auto">
          <a:xfrm>
            <a:off x="3498850" y="1101725"/>
            <a:ext cx="3186113" cy="914400"/>
          </a:xfrm>
          <a:prstGeom prst="roundRect">
            <a:avLst>
              <a:gd name="adj" fmla="val 9014"/>
            </a:avLst>
          </a:prstGeom>
          <a:solidFill>
            <a:srgbClr val="DDDDDD">
              <a:alpha val="39999"/>
            </a:srgbClr>
          </a:solidFill>
          <a:ln w="9525">
            <a:noFill/>
            <a:round/>
            <a:headEnd/>
            <a:tailEnd/>
          </a:ln>
        </p:spPr>
        <p:txBody>
          <a:bodyPr wrap="none" tIns="0"/>
          <a:lstStyle/>
          <a:p>
            <a:pPr algn="ctr"/>
            <a:r>
              <a:rPr lang="en-US" sz="1200" b="1"/>
              <a:t>Office Integrations</a:t>
            </a:r>
          </a:p>
        </p:txBody>
      </p:sp>
      <p:sp>
        <p:nvSpPr>
          <p:cNvPr id="113667" name="AutoShape 7"/>
          <p:cNvSpPr>
            <a:spLocks noChangeArrowheads="1"/>
          </p:cNvSpPr>
          <p:nvPr/>
        </p:nvSpPr>
        <p:spPr bwMode="auto">
          <a:xfrm rot="5400000">
            <a:off x="3306763"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Workflow Services</a:t>
            </a:r>
          </a:p>
        </p:txBody>
      </p:sp>
      <p:sp>
        <p:nvSpPr>
          <p:cNvPr id="113668" name="AutoShape 8"/>
          <p:cNvSpPr>
            <a:spLocks noChangeArrowheads="1"/>
          </p:cNvSpPr>
          <p:nvPr/>
        </p:nvSpPr>
        <p:spPr bwMode="auto">
          <a:xfrm>
            <a:off x="644525" y="2617788"/>
            <a:ext cx="5573713" cy="319087"/>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lstStyle/>
          <a:p>
            <a:pPr algn="ctr"/>
            <a:r>
              <a:rPr lang="en-US" sz="1600" b="1"/>
              <a:t>.NET Web Services</a:t>
            </a:r>
          </a:p>
        </p:txBody>
      </p:sp>
      <p:sp>
        <p:nvSpPr>
          <p:cNvPr id="113669" name="AutoShape 9"/>
          <p:cNvSpPr>
            <a:spLocks noChangeArrowheads="1"/>
          </p:cNvSpPr>
          <p:nvPr/>
        </p:nvSpPr>
        <p:spPr bwMode="auto">
          <a:xfrm>
            <a:off x="644525" y="1119188"/>
            <a:ext cx="2235200" cy="1090612"/>
          </a:xfrm>
          <a:prstGeom prst="roundRect">
            <a:avLst>
              <a:gd name="adj" fmla="val 6694"/>
            </a:avLst>
          </a:prstGeom>
          <a:solidFill>
            <a:srgbClr val="3366FF"/>
          </a:solidFill>
          <a:ln w="9525">
            <a:noFill/>
            <a:round/>
            <a:headEnd/>
            <a:tailEnd/>
          </a:ln>
          <a:effectLst>
            <a:prstShdw prst="shdw17" dist="17961" dir="2700000">
              <a:srgbClr val="1F3D99"/>
            </a:prstShdw>
          </a:effectLst>
        </p:spPr>
        <p:txBody>
          <a:bodyPr wrap="none"/>
          <a:lstStyle/>
          <a:p>
            <a:pPr algn="ctr"/>
            <a:r>
              <a:rPr lang="en-US" sz="1000" b="1">
                <a:solidFill>
                  <a:schemeClr val="bg1"/>
                </a:solidFill>
              </a:rPr>
              <a:t>Browser</a:t>
            </a:r>
          </a:p>
        </p:txBody>
      </p:sp>
      <p:sp>
        <p:nvSpPr>
          <p:cNvPr id="113670" name="AutoShape 10"/>
          <p:cNvSpPr>
            <a:spLocks noChangeArrowheads="1"/>
          </p:cNvSpPr>
          <p:nvPr/>
        </p:nvSpPr>
        <p:spPr bwMode="auto">
          <a:xfrm>
            <a:off x="703263" y="1952625"/>
            <a:ext cx="2120900" cy="201613"/>
          </a:xfrm>
          <a:prstGeom prst="roundRect">
            <a:avLst>
              <a:gd name="adj" fmla="val 16667"/>
            </a:avLst>
          </a:prstGeom>
          <a:solidFill>
            <a:srgbClr val="99CCFF"/>
          </a:solidFill>
          <a:ln w="9525">
            <a:noFill/>
            <a:round/>
            <a:headEnd/>
            <a:tailEnd/>
          </a:ln>
          <a:effectLst>
            <a:prstShdw prst="shdw17" dist="17961" dir="2700000">
              <a:srgbClr val="5C7A99"/>
            </a:prstShdw>
          </a:effectLst>
        </p:spPr>
        <p:txBody>
          <a:bodyPr wrap="none" anchor="ctr"/>
          <a:lstStyle/>
          <a:p>
            <a:pPr algn="ctr"/>
            <a:r>
              <a:rPr lang="en-US" sz="1000" b="1"/>
              <a:t>.NET UI Components</a:t>
            </a:r>
          </a:p>
        </p:txBody>
      </p:sp>
      <p:sp>
        <p:nvSpPr>
          <p:cNvPr id="656398" name="AutoShape 14"/>
          <p:cNvSpPr>
            <a:spLocks noChangeArrowheads="1"/>
          </p:cNvSpPr>
          <p:nvPr/>
        </p:nvSpPr>
        <p:spPr bwMode="auto">
          <a:xfrm>
            <a:off x="644525" y="3017838"/>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Business Logic</a:t>
            </a:r>
          </a:p>
        </p:txBody>
      </p:sp>
      <p:sp>
        <p:nvSpPr>
          <p:cNvPr id="656399" name="AutoShape 15"/>
          <p:cNvSpPr>
            <a:spLocks noChangeArrowheads="1"/>
          </p:cNvSpPr>
          <p:nvPr/>
        </p:nvSpPr>
        <p:spPr bwMode="auto">
          <a:xfrm>
            <a:off x="644525" y="3355975"/>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Business Objects &amp; Processes</a:t>
            </a:r>
          </a:p>
        </p:txBody>
      </p:sp>
      <p:sp>
        <p:nvSpPr>
          <p:cNvPr id="656400" name="AutoShape 16"/>
          <p:cNvSpPr>
            <a:spLocks noChangeArrowheads="1"/>
          </p:cNvSpPr>
          <p:nvPr/>
        </p:nvSpPr>
        <p:spPr bwMode="auto">
          <a:xfrm>
            <a:off x="644525" y="4033838"/>
            <a:ext cx="2976563" cy="552450"/>
          </a:xfrm>
          <a:prstGeom prst="roundRect">
            <a:avLst>
              <a:gd name="adj" fmla="val 6611"/>
            </a:avLst>
          </a:prstGeom>
          <a:solidFill>
            <a:srgbClr val="C00000"/>
          </a:solidFill>
          <a:ln w="9525">
            <a:noFill/>
            <a:round/>
            <a:headEnd/>
            <a:tailEnd/>
          </a:ln>
          <a:effectLst>
            <a:prstShdw prst="shdw17" dist="17961" dir="2700000">
              <a:schemeClr val="tx2">
                <a:gamma/>
                <a:shade val="60000"/>
                <a:invGamma/>
              </a:schemeClr>
            </a:prstShdw>
          </a:effectLst>
        </p:spPr>
        <p:txBody>
          <a:bodyPr wrap="none"/>
          <a:lstStyle/>
          <a:p>
            <a:pPr algn="ctr">
              <a:defRPr/>
            </a:pPr>
            <a:r>
              <a:rPr lang="en-US" sz="1200" b="1">
                <a:solidFill>
                  <a:schemeClr val="bg1"/>
                </a:solidFill>
              </a:rPr>
              <a:t>Data Access Components</a:t>
            </a:r>
          </a:p>
        </p:txBody>
      </p:sp>
      <p:sp>
        <p:nvSpPr>
          <p:cNvPr id="113676" name="AutoShape 17"/>
          <p:cNvSpPr>
            <a:spLocks noChangeArrowheads="1"/>
          </p:cNvSpPr>
          <p:nvPr/>
        </p:nvSpPr>
        <p:spPr bwMode="auto">
          <a:xfrm>
            <a:off x="701675" y="4319588"/>
            <a:ext cx="928688"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O-R Mapping</a:t>
            </a:r>
          </a:p>
        </p:txBody>
      </p:sp>
      <p:sp>
        <p:nvSpPr>
          <p:cNvPr id="113677" name="AutoShape 18"/>
          <p:cNvSpPr>
            <a:spLocks noChangeArrowheads="1"/>
          </p:cNvSpPr>
          <p:nvPr/>
        </p:nvSpPr>
        <p:spPr bwMode="auto">
          <a:xfrm>
            <a:off x="3009900" y="4319588"/>
            <a:ext cx="547688"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Cache</a:t>
            </a:r>
          </a:p>
        </p:txBody>
      </p:sp>
      <p:sp>
        <p:nvSpPr>
          <p:cNvPr id="113678" name="AutoShape 19"/>
          <p:cNvSpPr>
            <a:spLocks noChangeArrowheads="1"/>
          </p:cNvSpPr>
          <p:nvPr/>
        </p:nvSpPr>
        <p:spPr bwMode="auto">
          <a:xfrm rot="5400000">
            <a:off x="473233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Security Services</a:t>
            </a:r>
          </a:p>
        </p:txBody>
      </p:sp>
      <p:sp>
        <p:nvSpPr>
          <p:cNvPr id="113679" name="AutoShape 20"/>
          <p:cNvSpPr>
            <a:spLocks noChangeArrowheads="1"/>
          </p:cNvSpPr>
          <p:nvPr/>
        </p:nvSpPr>
        <p:spPr bwMode="auto">
          <a:xfrm rot="5400000">
            <a:off x="3022600"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Lifecycle Services</a:t>
            </a:r>
          </a:p>
        </p:txBody>
      </p:sp>
      <p:sp>
        <p:nvSpPr>
          <p:cNvPr id="113680" name="AutoShape 21"/>
          <p:cNvSpPr>
            <a:spLocks noChangeArrowheads="1"/>
          </p:cNvSpPr>
          <p:nvPr/>
        </p:nvSpPr>
        <p:spPr bwMode="auto">
          <a:xfrm rot="5400000">
            <a:off x="501808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Vaulting Services</a:t>
            </a:r>
          </a:p>
        </p:txBody>
      </p:sp>
      <p:sp>
        <p:nvSpPr>
          <p:cNvPr id="113681" name="AutoShape 22"/>
          <p:cNvSpPr>
            <a:spLocks noChangeArrowheads="1"/>
          </p:cNvSpPr>
          <p:nvPr/>
        </p:nvSpPr>
        <p:spPr bwMode="auto">
          <a:xfrm rot="5400000">
            <a:off x="5303838"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Federation Services</a:t>
            </a:r>
          </a:p>
        </p:txBody>
      </p:sp>
      <p:sp>
        <p:nvSpPr>
          <p:cNvPr id="113682" name="AutoShape 23"/>
          <p:cNvSpPr>
            <a:spLocks noChangeArrowheads="1"/>
          </p:cNvSpPr>
          <p:nvPr/>
        </p:nvSpPr>
        <p:spPr bwMode="auto">
          <a:xfrm>
            <a:off x="3860800" y="5835650"/>
            <a:ext cx="2062163" cy="736600"/>
          </a:xfrm>
          <a:prstGeom prst="can">
            <a:avLst>
              <a:gd name="adj" fmla="val 24889"/>
            </a:avLst>
          </a:prstGeom>
          <a:solidFill>
            <a:srgbClr val="99CCFF"/>
          </a:solidFill>
          <a:ln w="9525">
            <a:solidFill>
              <a:srgbClr val="6699FF"/>
            </a:solidFill>
            <a:round/>
            <a:headEnd/>
            <a:tailEnd/>
          </a:ln>
        </p:spPr>
        <p:txBody>
          <a:bodyPr wrap="none" bIns="18288" anchor="ctr" anchorCtr="1"/>
          <a:lstStyle/>
          <a:p>
            <a:pPr algn="ctr"/>
            <a:r>
              <a:rPr lang="en-US" sz="1400" b="1"/>
              <a:t> Aras File Vault</a:t>
            </a:r>
          </a:p>
        </p:txBody>
      </p:sp>
      <p:sp>
        <p:nvSpPr>
          <p:cNvPr id="113683" name="AutoShape 24"/>
          <p:cNvSpPr>
            <a:spLocks noChangeArrowheads="1"/>
          </p:cNvSpPr>
          <p:nvPr/>
        </p:nvSpPr>
        <p:spPr bwMode="auto">
          <a:xfrm>
            <a:off x="644525" y="4659313"/>
            <a:ext cx="4987925" cy="319087"/>
          </a:xfrm>
          <a:prstGeom prst="roundRect">
            <a:avLst>
              <a:gd name="adj" fmla="val 16667"/>
            </a:avLst>
          </a:prstGeom>
          <a:solidFill>
            <a:srgbClr val="99CCFF"/>
          </a:solidFill>
          <a:ln w="9525">
            <a:noFill/>
            <a:round/>
            <a:headEnd/>
            <a:tailEnd/>
          </a:ln>
          <a:effectLst>
            <a:prstShdw prst="shdw17" dist="17961" dir="2700000">
              <a:srgbClr val="5C7A99"/>
            </a:prstShdw>
          </a:effectLst>
        </p:spPr>
        <p:txBody>
          <a:bodyPr wrap="none" anchor="ctr"/>
          <a:lstStyle/>
          <a:p>
            <a:pPr algn="ctr"/>
            <a:r>
              <a:rPr lang="en-US" sz="1400" b="1"/>
              <a:t>ADO.NET Data Access</a:t>
            </a:r>
          </a:p>
        </p:txBody>
      </p:sp>
      <p:grpSp>
        <p:nvGrpSpPr>
          <p:cNvPr id="113684" name="Group 89"/>
          <p:cNvGrpSpPr>
            <a:grpSpLocks/>
          </p:cNvGrpSpPr>
          <p:nvPr/>
        </p:nvGrpSpPr>
        <p:grpSpPr bwMode="auto">
          <a:xfrm>
            <a:off x="644525" y="5056188"/>
            <a:ext cx="2292350" cy="1579562"/>
            <a:chOff x="406" y="3185"/>
            <a:chExt cx="1444" cy="995"/>
          </a:xfrm>
        </p:grpSpPr>
        <p:sp>
          <p:nvSpPr>
            <p:cNvPr id="113685" name="AutoShape 26"/>
            <p:cNvSpPr>
              <a:spLocks noChangeArrowheads="1"/>
            </p:cNvSpPr>
            <p:nvPr/>
          </p:nvSpPr>
          <p:spPr bwMode="auto">
            <a:xfrm>
              <a:off x="406" y="3195"/>
              <a:ext cx="1444" cy="985"/>
            </a:xfrm>
            <a:prstGeom prst="can">
              <a:avLst>
                <a:gd name="adj" fmla="val 11269"/>
              </a:avLst>
            </a:prstGeom>
            <a:solidFill>
              <a:srgbClr val="99CCFF"/>
            </a:solidFill>
            <a:ln w="9525">
              <a:noFill/>
              <a:round/>
              <a:headEnd/>
              <a:tailEnd/>
            </a:ln>
          </p:spPr>
          <p:txBody>
            <a:bodyPr wrap="none" bIns="18288" anchorCtr="1"/>
            <a:lstStyle/>
            <a:p>
              <a:pPr algn="ctr"/>
              <a:endParaRPr lang="en-US" sz="1200" b="1">
                <a:latin typeface="Tahoma" pitchFamily="34" charset="0"/>
              </a:endParaRPr>
            </a:p>
          </p:txBody>
        </p:sp>
        <p:grpSp>
          <p:nvGrpSpPr>
            <p:cNvPr id="113686" name="Group 88"/>
            <p:cNvGrpSpPr>
              <a:grpSpLocks/>
            </p:cNvGrpSpPr>
            <p:nvPr/>
          </p:nvGrpSpPr>
          <p:grpSpPr bwMode="auto">
            <a:xfrm>
              <a:off x="511" y="3303"/>
              <a:ext cx="1234" cy="835"/>
              <a:chOff x="511" y="3303"/>
              <a:chExt cx="1234" cy="835"/>
            </a:xfrm>
          </p:grpSpPr>
          <p:sp>
            <p:nvSpPr>
              <p:cNvPr id="113687" name="AutoShape 28"/>
              <p:cNvSpPr>
                <a:spLocks noChangeArrowheads="1"/>
              </p:cNvSpPr>
              <p:nvPr/>
            </p:nvSpPr>
            <p:spPr bwMode="auto">
              <a:xfrm>
                <a:off x="511" y="3934"/>
                <a:ext cx="1234" cy="204"/>
              </a:xfrm>
              <a:prstGeom prst="can">
                <a:avLst>
                  <a:gd name="adj" fmla="val 34801"/>
                </a:avLst>
              </a:prstGeom>
              <a:solidFill>
                <a:srgbClr val="006EDC"/>
              </a:solidFill>
              <a:ln w="9525">
                <a:noFill/>
                <a:round/>
                <a:headEnd/>
                <a:tailEnd/>
              </a:ln>
            </p:spPr>
            <p:txBody>
              <a:bodyPr wrap="none" bIns="9144" anchor="b" anchorCtr="1"/>
              <a:lstStyle/>
              <a:p>
                <a:pPr algn="ctr"/>
                <a:r>
                  <a:rPr lang="en-US" sz="1000" b="1"/>
                  <a:t>System Definition</a:t>
                </a:r>
              </a:p>
            </p:txBody>
          </p:sp>
          <p:sp>
            <p:nvSpPr>
              <p:cNvPr id="113688" name="AutoShape 29"/>
              <p:cNvSpPr>
                <a:spLocks noChangeArrowheads="1"/>
              </p:cNvSpPr>
              <p:nvPr/>
            </p:nvSpPr>
            <p:spPr bwMode="auto">
              <a:xfrm>
                <a:off x="511" y="3777"/>
                <a:ext cx="1234" cy="204"/>
              </a:xfrm>
              <a:prstGeom prst="can">
                <a:avLst>
                  <a:gd name="adj" fmla="val 34801"/>
                </a:avLst>
              </a:prstGeom>
              <a:solidFill>
                <a:srgbClr val="007EFC"/>
              </a:solidFill>
              <a:ln w="9525">
                <a:noFill/>
                <a:round/>
                <a:headEnd/>
                <a:tailEnd/>
              </a:ln>
            </p:spPr>
            <p:txBody>
              <a:bodyPr wrap="none" bIns="9144" anchor="b" anchorCtr="1"/>
              <a:lstStyle/>
              <a:p>
                <a:pPr algn="ctr"/>
                <a:r>
                  <a:rPr lang="en-US" sz="1000" b="1"/>
                  <a:t>Process Definitions</a:t>
                </a:r>
              </a:p>
            </p:txBody>
          </p:sp>
          <p:sp>
            <p:nvSpPr>
              <p:cNvPr id="113689" name="AutoShape 30"/>
              <p:cNvSpPr>
                <a:spLocks noChangeArrowheads="1"/>
              </p:cNvSpPr>
              <p:nvPr/>
            </p:nvSpPr>
            <p:spPr bwMode="auto">
              <a:xfrm>
                <a:off x="511" y="3619"/>
                <a:ext cx="1234" cy="204"/>
              </a:xfrm>
              <a:prstGeom prst="can">
                <a:avLst>
                  <a:gd name="adj" fmla="val 34801"/>
                </a:avLst>
              </a:prstGeom>
              <a:solidFill>
                <a:srgbClr val="3B9DFF"/>
              </a:solidFill>
              <a:ln w="9525">
                <a:noFill/>
                <a:round/>
                <a:headEnd/>
                <a:tailEnd/>
              </a:ln>
            </p:spPr>
            <p:txBody>
              <a:bodyPr wrap="none" bIns="9144" anchor="b" anchorCtr="1"/>
              <a:lstStyle/>
              <a:p>
                <a:pPr algn="ctr"/>
                <a:r>
                  <a:rPr lang="en-US" sz="1000" b="1"/>
                  <a:t>Object Definitions</a:t>
                </a:r>
              </a:p>
            </p:txBody>
          </p:sp>
          <p:sp>
            <p:nvSpPr>
              <p:cNvPr id="113690" name="AutoShape 31"/>
              <p:cNvSpPr>
                <a:spLocks noChangeArrowheads="1"/>
              </p:cNvSpPr>
              <p:nvPr/>
            </p:nvSpPr>
            <p:spPr bwMode="auto">
              <a:xfrm>
                <a:off x="511" y="3461"/>
                <a:ext cx="1234" cy="204"/>
              </a:xfrm>
              <a:prstGeom prst="can">
                <a:avLst>
                  <a:gd name="adj" fmla="val 34801"/>
                </a:avLst>
              </a:prstGeom>
              <a:solidFill>
                <a:srgbClr val="69B4FF"/>
              </a:solidFill>
              <a:ln w="9525">
                <a:noFill/>
                <a:round/>
                <a:headEnd/>
                <a:tailEnd/>
              </a:ln>
            </p:spPr>
            <p:txBody>
              <a:bodyPr wrap="none" bIns="9144" anchor="b" anchorCtr="1"/>
              <a:lstStyle/>
              <a:p>
                <a:pPr algn="ctr"/>
                <a:r>
                  <a:rPr lang="en-US" sz="1000" b="1"/>
                  <a:t>Business Objects &amp; Processes</a:t>
                </a:r>
              </a:p>
            </p:txBody>
          </p:sp>
          <p:sp>
            <p:nvSpPr>
              <p:cNvPr id="113691" name="AutoShape 32"/>
              <p:cNvSpPr>
                <a:spLocks noChangeArrowheads="1"/>
              </p:cNvSpPr>
              <p:nvPr/>
            </p:nvSpPr>
            <p:spPr bwMode="auto">
              <a:xfrm>
                <a:off x="511" y="3303"/>
                <a:ext cx="1234" cy="204"/>
              </a:xfrm>
              <a:prstGeom prst="can">
                <a:avLst>
                  <a:gd name="adj" fmla="val 34801"/>
                </a:avLst>
              </a:prstGeom>
              <a:solidFill>
                <a:srgbClr val="81C0FF"/>
              </a:solidFill>
              <a:ln w="9525">
                <a:noFill/>
                <a:round/>
                <a:headEnd/>
                <a:tailEnd/>
              </a:ln>
            </p:spPr>
            <p:txBody>
              <a:bodyPr wrap="none" tIns="228600" bIns="9144" anchor="b" anchorCtr="1"/>
              <a:lstStyle/>
              <a:p>
                <a:pPr algn="ctr">
                  <a:lnSpc>
                    <a:spcPct val="90000"/>
                  </a:lnSpc>
                  <a:spcBef>
                    <a:spcPct val="30000"/>
                  </a:spcBef>
                </a:pPr>
                <a:endParaRPr lang="en-US" sz="1000" b="1"/>
              </a:p>
              <a:p>
                <a:pPr algn="ctr">
                  <a:lnSpc>
                    <a:spcPct val="90000"/>
                  </a:lnSpc>
                  <a:spcBef>
                    <a:spcPct val="30000"/>
                  </a:spcBef>
                </a:pPr>
                <a:r>
                  <a:rPr lang="en-US" sz="1000" b="1"/>
                  <a:t>Business Logic</a:t>
                </a:r>
              </a:p>
            </p:txBody>
          </p:sp>
        </p:grpSp>
        <p:sp>
          <p:nvSpPr>
            <p:cNvPr id="113692" name="Text Box 33"/>
            <p:cNvSpPr txBox="1">
              <a:spLocks noChangeArrowheads="1"/>
            </p:cNvSpPr>
            <p:nvPr/>
          </p:nvSpPr>
          <p:spPr bwMode="auto">
            <a:xfrm>
              <a:off x="867" y="3185"/>
              <a:ext cx="0" cy="116"/>
            </a:xfrm>
            <a:prstGeom prst="rect">
              <a:avLst/>
            </a:prstGeom>
            <a:noFill/>
            <a:ln w="9525">
              <a:noFill/>
              <a:miter lim="800000"/>
              <a:headEnd/>
              <a:tailEnd/>
            </a:ln>
          </p:spPr>
          <p:txBody>
            <a:bodyPr wrap="none" lIns="0" tIns="0" rIns="0" bIns="0">
              <a:spAutoFit/>
            </a:bodyPr>
            <a:lstStyle/>
            <a:p>
              <a:endParaRPr lang="en-US" sz="1200" b="1"/>
            </a:p>
          </p:txBody>
        </p:sp>
      </p:grpSp>
      <p:sp>
        <p:nvSpPr>
          <p:cNvPr id="113693" name="Line 34"/>
          <p:cNvSpPr>
            <a:spLocks noChangeShapeType="1"/>
          </p:cNvSpPr>
          <p:nvPr/>
        </p:nvSpPr>
        <p:spPr bwMode="auto">
          <a:xfrm>
            <a:off x="5802313" y="4584700"/>
            <a:ext cx="17462" cy="1354138"/>
          </a:xfrm>
          <a:prstGeom prst="line">
            <a:avLst/>
          </a:prstGeom>
          <a:noFill/>
          <a:ln w="28575">
            <a:solidFill>
              <a:schemeClr val="tx1"/>
            </a:solidFill>
            <a:round/>
            <a:headEnd/>
            <a:tailEnd type="triangle" w="med" len="med"/>
          </a:ln>
        </p:spPr>
        <p:txBody>
          <a:bodyPr/>
          <a:lstStyle/>
          <a:p>
            <a:endParaRPr lang="en-US"/>
          </a:p>
        </p:txBody>
      </p:sp>
      <p:sp>
        <p:nvSpPr>
          <p:cNvPr id="113694" name="AutoShape 35"/>
          <p:cNvSpPr>
            <a:spLocks noChangeArrowheads="1"/>
          </p:cNvSpPr>
          <p:nvPr/>
        </p:nvSpPr>
        <p:spPr bwMode="auto">
          <a:xfrm rot="5400000">
            <a:off x="444817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Event Services</a:t>
            </a:r>
          </a:p>
        </p:txBody>
      </p:sp>
      <p:sp>
        <p:nvSpPr>
          <p:cNvPr id="113695" name="AutoShape 36"/>
          <p:cNvSpPr>
            <a:spLocks noChangeArrowheads="1"/>
          </p:cNvSpPr>
          <p:nvPr/>
        </p:nvSpPr>
        <p:spPr bwMode="auto">
          <a:xfrm>
            <a:off x="3529013" y="1946275"/>
            <a:ext cx="3148012" cy="263525"/>
          </a:xfrm>
          <a:prstGeom prst="roundRect">
            <a:avLst>
              <a:gd name="adj" fmla="val 9375"/>
            </a:avLst>
          </a:prstGeom>
          <a:solidFill>
            <a:srgbClr val="3366FF"/>
          </a:solidFill>
          <a:ln w="9525">
            <a:noFill/>
            <a:round/>
            <a:headEnd/>
            <a:tailEnd/>
          </a:ln>
          <a:effectLst>
            <a:prstShdw prst="shdw17" dist="17961" dir="2700000">
              <a:srgbClr val="1F3D99"/>
            </a:prstShdw>
          </a:effectLst>
        </p:spPr>
        <p:txBody>
          <a:bodyPr wrap="none"/>
          <a:lstStyle/>
          <a:p>
            <a:pPr algn="ctr">
              <a:tabLst>
                <a:tab pos="465138" algn="l"/>
              </a:tabLst>
            </a:pPr>
            <a:r>
              <a:rPr lang="en-US" sz="1000" b="1">
                <a:solidFill>
                  <a:schemeClr val="bg1"/>
                </a:solidFill>
              </a:rPr>
              <a:t>Innovator Object Model</a:t>
            </a:r>
          </a:p>
        </p:txBody>
      </p:sp>
      <p:sp>
        <p:nvSpPr>
          <p:cNvPr id="113702" name="Line 66"/>
          <p:cNvSpPr>
            <a:spLocks noChangeShapeType="1"/>
          </p:cNvSpPr>
          <p:nvPr/>
        </p:nvSpPr>
        <p:spPr bwMode="auto">
          <a:xfrm>
            <a:off x="433388" y="2451100"/>
            <a:ext cx="8432800" cy="15875"/>
          </a:xfrm>
          <a:prstGeom prst="line">
            <a:avLst/>
          </a:prstGeom>
          <a:noFill/>
          <a:ln w="9525">
            <a:solidFill>
              <a:schemeClr val="tx1"/>
            </a:solidFill>
            <a:prstDash val="lgDash"/>
            <a:round/>
            <a:headEnd/>
            <a:tailEnd/>
          </a:ln>
        </p:spPr>
        <p:txBody>
          <a:bodyPr/>
          <a:lstStyle/>
          <a:p>
            <a:endParaRPr lang="en-US"/>
          </a:p>
        </p:txBody>
      </p:sp>
      <p:sp>
        <p:nvSpPr>
          <p:cNvPr id="113703" name="Text Box 67"/>
          <p:cNvSpPr txBox="1">
            <a:spLocks noChangeArrowheads="1"/>
          </p:cNvSpPr>
          <p:nvPr/>
        </p:nvSpPr>
        <p:spPr bwMode="auto">
          <a:xfrm>
            <a:off x="8094663" y="2271713"/>
            <a:ext cx="788987" cy="182562"/>
          </a:xfrm>
          <a:prstGeom prst="rect">
            <a:avLst/>
          </a:prstGeom>
          <a:noFill/>
          <a:ln w="9525">
            <a:noFill/>
            <a:miter lim="800000"/>
            <a:headEnd/>
            <a:tailEnd/>
          </a:ln>
        </p:spPr>
        <p:txBody>
          <a:bodyPr wrap="none" lIns="0" tIns="0" rIns="0" bIns="0">
            <a:spAutoFit/>
          </a:bodyPr>
          <a:lstStyle/>
          <a:p>
            <a:pPr algn="r"/>
            <a:r>
              <a:rPr lang="en-US" sz="1200" b="1"/>
              <a:t>Client Side</a:t>
            </a:r>
          </a:p>
        </p:txBody>
      </p:sp>
      <p:sp>
        <p:nvSpPr>
          <p:cNvPr id="113704" name="Text Box 68"/>
          <p:cNvSpPr txBox="1">
            <a:spLocks noChangeArrowheads="1"/>
          </p:cNvSpPr>
          <p:nvPr/>
        </p:nvSpPr>
        <p:spPr bwMode="auto">
          <a:xfrm>
            <a:off x="8047038" y="2511425"/>
            <a:ext cx="836612" cy="182563"/>
          </a:xfrm>
          <a:prstGeom prst="rect">
            <a:avLst/>
          </a:prstGeom>
          <a:noFill/>
          <a:ln w="9525">
            <a:noFill/>
            <a:miter lim="800000"/>
            <a:headEnd/>
            <a:tailEnd/>
          </a:ln>
        </p:spPr>
        <p:txBody>
          <a:bodyPr wrap="none" lIns="0" tIns="0" rIns="0" bIns="0">
            <a:spAutoFit/>
          </a:bodyPr>
          <a:lstStyle/>
          <a:p>
            <a:pPr algn="r"/>
            <a:r>
              <a:rPr lang="en-US" sz="1200" b="1"/>
              <a:t>Server Side</a:t>
            </a:r>
          </a:p>
        </p:txBody>
      </p:sp>
      <p:grpSp>
        <p:nvGrpSpPr>
          <p:cNvPr id="113706" name="Group 70"/>
          <p:cNvGrpSpPr>
            <a:grpSpLocks/>
          </p:cNvGrpSpPr>
          <p:nvPr/>
        </p:nvGrpSpPr>
        <p:grpSpPr bwMode="auto">
          <a:xfrm>
            <a:off x="6200775" y="3233738"/>
            <a:ext cx="1350963" cy="204787"/>
            <a:chOff x="3906" y="1920"/>
            <a:chExt cx="691" cy="129"/>
          </a:xfrm>
        </p:grpSpPr>
        <p:sp>
          <p:nvSpPr>
            <p:cNvPr id="113707" name="Text Box 71"/>
            <p:cNvSpPr txBox="1">
              <a:spLocks noChangeArrowheads="1"/>
            </p:cNvSpPr>
            <p:nvPr/>
          </p:nvSpPr>
          <p:spPr bwMode="auto">
            <a:xfrm>
              <a:off x="4000" y="1920"/>
              <a:ext cx="408" cy="115"/>
            </a:xfrm>
            <a:prstGeom prst="rect">
              <a:avLst/>
            </a:prstGeom>
            <a:noFill/>
            <a:ln w="9525">
              <a:noFill/>
              <a:miter lim="800000"/>
              <a:headEnd/>
              <a:tailEnd/>
            </a:ln>
          </p:spPr>
          <p:txBody>
            <a:bodyPr wrap="none" lIns="0" tIns="0" rIns="0" bIns="0">
              <a:spAutoFit/>
            </a:bodyPr>
            <a:lstStyle/>
            <a:p>
              <a:r>
                <a:rPr lang="en-US" sz="1200" b="1"/>
                <a:t>XML/SOAP</a:t>
              </a:r>
            </a:p>
          </p:txBody>
        </p:sp>
        <p:sp>
          <p:nvSpPr>
            <p:cNvPr id="113708" name="Line 72"/>
            <p:cNvSpPr>
              <a:spLocks noChangeShapeType="1"/>
            </p:cNvSpPr>
            <p:nvPr/>
          </p:nvSpPr>
          <p:spPr bwMode="auto">
            <a:xfrm>
              <a:off x="3906" y="2049"/>
              <a:ext cx="691" cy="0"/>
            </a:xfrm>
            <a:prstGeom prst="line">
              <a:avLst/>
            </a:prstGeom>
            <a:noFill/>
            <a:ln w="28575">
              <a:solidFill>
                <a:schemeClr val="tx1"/>
              </a:solidFill>
              <a:round/>
              <a:headEnd type="triangle" w="med" len="med"/>
              <a:tailEnd type="triangle" w="med" len="med"/>
            </a:ln>
          </p:spPr>
          <p:txBody>
            <a:bodyPr/>
            <a:lstStyle/>
            <a:p>
              <a:endParaRPr lang="en-US"/>
            </a:p>
          </p:txBody>
        </p:sp>
      </p:grpSp>
      <p:grpSp>
        <p:nvGrpSpPr>
          <p:cNvPr id="113709" name="Group 73"/>
          <p:cNvGrpSpPr>
            <a:grpSpLocks/>
          </p:cNvGrpSpPr>
          <p:nvPr/>
        </p:nvGrpSpPr>
        <p:grpSpPr bwMode="auto">
          <a:xfrm>
            <a:off x="6200775" y="3883025"/>
            <a:ext cx="1096963" cy="722313"/>
            <a:chOff x="3906" y="2329"/>
            <a:chExt cx="691" cy="455"/>
          </a:xfrm>
        </p:grpSpPr>
        <p:sp>
          <p:nvSpPr>
            <p:cNvPr id="113710" name="Text Box 74"/>
            <p:cNvSpPr txBox="1">
              <a:spLocks noChangeArrowheads="1"/>
            </p:cNvSpPr>
            <p:nvPr/>
          </p:nvSpPr>
          <p:spPr bwMode="auto">
            <a:xfrm>
              <a:off x="3943" y="2348"/>
              <a:ext cx="602" cy="436"/>
            </a:xfrm>
            <a:prstGeom prst="rect">
              <a:avLst/>
            </a:prstGeom>
            <a:noFill/>
            <a:ln w="9525">
              <a:noFill/>
              <a:miter lim="800000"/>
              <a:headEnd/>
              <a:tailEnd/>
            </a:ln>
          </p:spPr>
          <p:txBody>
            <a:bodyPr wrap="none" lIns="0" tIns="0" rIns="0" bIns="0">
              <a:spAutoFit/>
            </a:bodyPr>
            <a:lstStyle/>
            <a:p>
              <a:r>
                <a:rPr lang="en-US" sz="900" b="1"/>
                <a:t>.NET Integrations</a:t>
              </a:r>
            </a:p>
            <a:p>
              <a:r>
                <a:rPr lang="en-US" sz="900" b="1"/>
                <a:t>ADO</a:t>
              </a:r>
            </a:p>
            <a:p>
              <a:r>
                <a:rPr lang="en-US" sz="900" b="1"/>
                <a:t>ODBC</a:t>
              </a:r>
            </a:p>
            <a:p>
              <a:r>
                <a:rPr lang="en-US" sz="900" b="1"/>
                <a:t>Flat File</a:t>
              </a:r>
            </a:p>
            <a:p>
              <a:r>
                <a:rPr lang="en-US" sz="900" b="1"/>
                <a:t>Direct API</a:t>
              </a:r>
            </a:p>
          </p:txBody>
        </p:sp>
        <p:sp>
          <p:nvSpPr>
            <p:cNvPr id="113711" name="Line 75"/>
            <p:cNvSpPr>
              <a:spLocks noChangeShapeType="1"/>
            </p:cNvSpPr>
            <p:nvPr/>
          </p:nvSpPr>
          <p:spPr bwMode="auto">
            <a:xfrm>
              <a:off x="3906" y="2329"/>
              <a:ext cx="691" cy="0"/>
            </a:xfrm>
            <a:prstGeom prst="line">
              <a:avLst/>
            </a:prstGeom>
            <a:noFill/>
            <a:ln w="28575">
              <a:solidFill>
                <a:schemeClr val="tx1"/>
              </a:solidFill>
              <a:round/>
              <a:headEnd type="triangle" w="med" len="med"/>
              <a:tailEnd type="triangle" w="med" len="med"/>
            </a:ln>
          </p:spPr>
          <p:txBody>
            <a:bodyPr/>
            <a:lstStyle/>
            <a:p>
              <a:endParaRPr lang="en-US"/>
            </a:p>
          </p:txBody>
        </p:sp>
      </p:grpSp>
      <p:sp>
        <p:nvSpPr>
          <p:cNvPr id="656465" name="AutoShape 81"/>
          <p:cNvSpPr>
            <a:spLocks noChangeArrowheads="1"/>
          </p:cNvSpPr>
          <p:nvPr/>
        </p:nvSpPr>
        <p:spPr bwMode="auto">
          <a:xfrm>
            <a:off x="644525" y="3694113"/>
            <a:ext cx="2976563" cy="250825"/>
          </a:xfrm>
          <a:prstGeom prst="roundRect">
            <a:avLst>
              <a:gd name="adj" fmla="val 16667"/>
            </a:avLst>
          </a:prstGeom>
          <a:solidFill>
            <a:srgbClr val="C00000"/>
          </a:solidFill>
          <a:ln w="9525">
            <a:noFill/>
            <a:round/>
            <a:headEnd/>
            <a:tailEnd/>
          </a:ln>
          <a:effectLst>
            <a:prstShdw prst="shdw17" dist="17961" dir="2700000">
              <a:schemeClr val="tx2">
                <a:gamma/>
                <a:shade val="60000"/>
                <a:invGamma/>
              </a:schemeClr>
            </a:prstShdw>
          </a:effectLst>
        </p:spPr>
        <p:txBody>
          <a:bodyPr wrap="none" anchor="ctr"/>
          <a:lstStyle/>
          <a:p>
            <a:pPr algn="ctr">
              <a:defRPr/>
            </a:pPr>
            <a:r>
              <a:rPr lang="en-US" sz="1200" b="1">
                <a:solidFill>
                  <a:schemeClr val="bg1"/>
                </a:solidFill>
              </a:rPr>
              <a:t>Meta Data Management</a:t>
            </a:r>
          </a:p>
        </p:txBody>
      </p:sp>
      <p:sp>
        <p:nvSpPr>
          <p:cNvPr id="113714" name="AutoShape 82"/>
          <p:cNvSpPr>
            <a:spLocks noChangeArrowheads="1"/>
          </p:cNvSpPr>
          <p:nvPr/>
        </p:nvSpPr>
        <p:spPr bwMode="auto">
          <a:xfrm rot="5400000">
            <a:off x="3592513"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Configuration Services</a:t>
            </a:r>
          </a:p>
        </p:txBody>
      </p:sp>
      <p:sp>
        <p:nvSpPr>
          <p:cNvPr id="113715" name="AutoShape 83"/>
          <p:cNvSpPr>
            <a:spLocks noChangeArrowheads="1"/>
          </p:cNvSpPr>
          <p:nvPr/>
        </p:nvSpPr>
        <p:spPr bwMode="auto">
          <a:xfrm>
            <a:off x="703263" y="1676400"/>
            <a:ext cx="2120900" cy="201613"/>
          </a:xfrm>
          <a:prstGeom prst="roundRect">
            <a:avLst>
              <a:gd name="adj" fmla="val 16667"/>
            </a:avLst>
          </a:prstGeom>
          <a:solidFill>
            <a:srgbClr val="CCECFF"/>
          </a:solidFill>
          <a:ln w="9525">
            <a:noFill/>
            <a:round/>
            <a:headEnd/>
            <a:tailEnd/>
          </a:ln>
          <a:effectLst>
            <a:prstShdw prst="shdw17" dist="17961" dir="2700000">
              <a:srgbClr val="7A8E99"/>
            </a:prstShdw>
          </a:effectLst>
        </p:spPr>
        <p:txBody>
          <a:bodyPr wrap="none" anchor="ctr"/>
          <a:lstStyle/>
          <a:p>
            <a:pPr algn="ctr"/>
            <a:r>
              <a:rPr lang="en-US" sz="1000" b="1"/>
              <a:t>Business Logic</a:t>
            </a:r>
          </a:p>
        </p:txBody>
      </p:sp>
      <p:sp>
        <p:nvSpPr>
          <p:cNvPr id="113716" name="AutoShape 85"/>
          <p:cNvSpPr>
            <a:spLocks noChangeArrowheads="1"/>
          </p:cNvSpPr>
          <p:nvPr/>
        </p:nvSpPr>
        <p:spPr bwMode="auto">
          <a:xfrm rot="5400000">
            <a:off x="387667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Classification Services</a:t>
            </a:r>
          </a:p>
        </p:txBody>
      </p:sp>
      <p:sp>
        <p:nvSpPr>
          <p:cNvPr id="113717" name="AutoShape 86"/>
          <p:cNvSpPr>
            <a:spLocks noChangeArrowheads="1"/>
          </p:cNvSpPr>
          <p:nvPr/>
        </p:nvSpPr>
        <p:spPr bwMode="auto">
          <a:xfrm rot="5400000">
            <a:off x="4162425" y="3694113"/>
            <a:ext cx="1568450" cy="215900"/>
          </a:xfrm>
          <a:prstGeom prst="roundRect">
            <a:avLst>
              <a:gd name="adj" fmla="val 16667"/>
            </a:avLst>
          </a:prstGeom>
          <a:solidFill>
            <a:srgbClr val="FFCC00"/>
          </a:solidFill>
          <a:ln w="9525">
            <a:noFill/>
            <a:round/>
            <a:headEnd/>
            <a:tailEnd/>
          </a:ln>
          <a:effectLst>
            <a:prstShdw prst="shdw17" dist="17961" dir="2700000">
              <a:srgbClr val="997A00"/>
            </a:prstShdw>
          </a:effectLst>
        </p:spPr>
        <p:txBody>
          <a:bodyPr wrap="none" anchor="ctr" anchorCtr="1"/>
          <a:lstStyle/>
          <a:p>
            <a:pPr algn="ctr"/>
            <a:r>
              <a:rPr lang="en-US" sz="1000" b="1"/>
              <a:t>Search Services</a:t>
            </a:r>
          </a:p>
        </p:txBody>
      </p:sp>
      <p:sp>
        <p:nvSpPr>
          <p:cNvPr id="113718" name="AutoShape 87"/>
          <p:cNvSpPr>
            <a:spLocks noChangeArrowheads="1"/>
          </p:cNvSpPr>
          <p:nvPr/>
        </p:nvSpPr>
        <p:spPr bwMode="auto">
          <a:xfrm>
            <a:off x="1733550" y="4319588"/>
            <a:ext cx="1173163" cy="201612"/>
          </a:xfrm>
          <a:prstGeom prst="roundRect">
            <a:avLst>
              <a:gd name="adj" fmla="val 16667"/>
            </a:avLst>
          </a:prstGeom>
          <a:solidFill>
            <a:srgbClr val="DDDDDD"/>
          </a:solidFill>
          <a:ln w="9525">
            <a:noFill/>
            <a:round/>
            <a:headEnd/>
            <a:tailEnd/>
          </a:ln>
          <a:effectLst>
            <a:prstShdw prst="shdw17" dist="17961" dir="2700000">
              <a:srgbClr val="858585"/>
            </a:prstShdw>
          </a:effectLst>
        </p:spPr>
        <p:txBody>
          <a:bodyPr wrap="none" anchor="ctr"/>
          <a:lstStyle/>
          <a:p>
            <a:pPr algn="ctr"/>
            <a:r>
              <a:rPr lang="en-US" sz="1000" b="1"/>
              <a:t>Transaction Mgt</a:t>
            </a:r>
          </a:p>
        </p:txBody>
      </p:sp>
      <p:sp>
        <p:nvSpPr>
          <p:cNvPr id="113719" name="Text Box 89"/>
          <p:cNvSpPr txBox="1">
            <a:spLocks noChangeArrowheads="1"/>
          </p:cNvSpPr>
          <p:nvPr/>
        </p:nvSpPr>
        <p:spPr bwMode="auto">
          <a:xfrm>
            <a:off x="6424613" y="3460750"/>
            <a:ext cx="671512" cy="123825"/>
          </a:xfrm>
          <a:prstGeom prst="rect">
            <a:avLst/>
          </a:prstGeom>
          <a:noFill/>
          <a:ln w="9525">
            <a:noFill/>
            <a:miter lim="800000"/>
            <a:headEnd/>
            <a:tailEnd/>
          </a:ln>
        </p:spPr>
        <p:txBody>
          <a:bodyPr wrap="none" lIns="0" tIns="0" rIns="0" bIns="0">
            <a:spAutoFit/>
          </a:bodyPr>
          <a:lstStyle/>
          <a:p>
            <a:r>
              <a:rPr lang="en-US" sz="800" b="1"/>
              <a:t>Web Services</a:t>
            </a:r>
          </a:p>
        </p:txBody>
      </p:sp>
      <p:pic>
        <p:nvPicPr>
          <p:cNvPr id="113720" name="Picture 94" descr="SAP Logo"/>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013700" y="3557588"/>
            <a:ext cx="665163" cy="338137"/>
          </a:xfrm>
          <a:prstGeom prst="rect">
            <a:avLst/>
          </a:prstGeom>
          <a:noFill/>
          <a:ln w="9525">
            <a:noFill/>
            <a:miter lim="800000"/>
            <a:headEnd/>
            <a:tailEnd/>
          </a:ln>
        </p:spPr>
      </p:pic>
      <p:sp>
        <p:nvSpPr>
          <p:cNvPr id="113721" name="Text Box 95"/>
          <p:cNvSpPr txBox="1">
            <a:spLocks noChangeArrowheads="1"/>
          </p:cNvSpPr>
          <p:nvPr/>
        </p:nvSpPr>
        <p:spPr bwMode="auto">
          <a:xfrm rot="10800000" flipH="1">
            <a:off x="52388" y="3184525"/>
            <a:ext cx="615950" cy="1109663"/>
          </a:xfrm>
          <a:prstGeom prst="rect">
            <a:avLst/>
          </a:prstGeom>
          <a:noFill/>
          <a:ln w="9525">
            <a:noFill/>
            <a:miter lim="800000"/>
            <a:headEnd/>
            <a:tailEnd/>
          </a:ln>
        </p:spPr>
        <p:txBody>
          <a:bodyPr vert="eaVert" wrap="none" lIns="0" tIns="0" rIns="0" bIns="0">
            <a:spAutoFit/>
          </a:bodyPr>
          <a:lstStyle/>
          <a:p>
            <a:r>
              <a:rPr lang="en-US" sz="4000" b="1"/>
              <a:t>SOA</a:t>
            </a:r>
          </a:p>
        </p:txBody>
      </p:sp>
      <p:pic>
        <p:nvPicPr>
          <p:cNvPr id="113722" name="Picture 40"/>
          <p:cNvPicPr>
            <a:picLocks noChangeAspect="1" noChangeArrowheads="1"/>
          </p:cNvPicPr>
          <p:nvPr/>
        </p:nvPicPr>
        <p:blipFill>
          <a:blip r:embed="rId3" cstate="print"/>
          <a:srcRect/>
          <a:stretch>
            <a:fillRect/>
          </a:stretch>
        </p:blipFill>
        <p:spPr bwMode="auto">
          <a:xfrm>
            <a:off x="3665538" y="1303338"/>
            <a:ext cx="466725" cy="452437"/>
          </a:xfrm>
          <a:prstGeom prst="rect">
            <a:avLst/>
          </a:prstGeom>
          <a:noFill/>
          <a:ln w="9525">
            <a:noFill/>
            <a:miter lim="800000"/>
            <a:headEnd/>
            <a:tailEnd/>
          </a:ln>
        </p:spPr>
      </p:pic>
      <p:sp>
        <p:nvSpPr>
          <p:cNvPr id="113723" name="Text Box 42"/>
          <p:cNvSpPr txBox="1">
            <a:spLocks noChangeArrowheads="1"/>
          </p:cNvSpPr>
          <p:nvPr/>
        </p:nvSpPr>
        <p:spPr bwMode="auto">
          <a:xfrm>
            <a:off x="3716338" y="1744663"/>
            <a:ext cx="479425" cy="152400"/>
          </a:xfrm>
          <a:prstGeom prst="rect">
            <a:avLst/>
          </a:prstGeom>
          <a:noFill/>
          <a:ln w="9525">
            <a:noFill/>
            <a:miter lim="800000"/>
            <a:headEnd/>
            <a:tailEnd/>
          </a:ln>
        </p:spPr>
        <p:txBody>
          <a:bodyPr wrap="none" lIns="0" tIns="0" rIns="0" bIns="0">
            <a:spAutoFit/>
          </a:bodyPr>
          <a:lstStyle/>
          <a:p>
            <a:r>
              <a:rPr lang="en-US" sz="1000" b="1"/>
              <a:t>Outlook</a:t>
            </a:r>
          </a:p>
        </p:txBody>
      </p:sp>
      <p:grpSp>
        <p:nvGrpSpPr>
          <p:cNvPr id="113770" name="Group 106"/>
          <p:cNvGrpSpPr>
            <a:grpSpLocks/>
          </p:cNvGrpSpPr>
          <p:nvPr/>
        </p:nvGrpSpPr>
        <p:grpSpPr bwMode="auto">
          <a:xfrm>
            <a:off x="5151438" y="1300163"/>
            <a:ext cx="488950" cy="596900"/>
            <a:chOff x="3419" y="819"/>
            <a:chExt cx="308" cy="376"/>
          </a:xfrm>
        </p:grpSpPr>
        <p:pic>
          <p:nvPicPr>
            <p:cNvPr id="113726" name="Picture 47"/>
            <p:cNvPicPr>
              <a:picLocks noChangeAspect="1" noChangeArrowheads="1"/>
            </p:cNvPicPr>
            <p:nvPr/>
          </p:nvPicPr>
          <p:blipFill>
            <a:blip r:embed="rId4" cstate="print"/>
            <a:srcRect/>
            <a:stretch>
              <a:fillRect/>
            </a:stretch>
          </p:blipFill>
          <p:spPr bwMode="auto">
            <a:xfrm>
              <a:off x="3419" y="821"/>
              <a:ext cx="308" cy="288"/>
            </a:xfrm>
            <a:prstGeom prst="rect">
              <a:avLst/>
            </a:prstGeom>
            <a:noFill/>
            <a:ln w="9525">
              <a:noFill/>
              <a:miter lim="800000"/>
              <a:headEnd/>
              <a:tailEnd/>
            </a:ln>
          </p:spPr>
        </p:pic>
        <p:sp>
          <p:nvSpPr>
            <p:cNvPr id="113727" name="Text Box 48"/>
            <p:cNvSpPr txBox="1">
              <a:spLocks noChangeArrowheads="1"/>
            </p:cNvSpPr>
            <p:nvPr/>
          </p:nvSpPr>
          <p:spPr bwMode="auto">
            <a:xfrm>
              <a:off x="3502" y="1099"/>
              <a:ext cx="207" cy="96"/>
            </a:xfrm>
            <a:prstGeom prst="rect">
              <a:avLst/>
            </a:prstGeom>
            <a:noFill/>
            <a:ln w="9525">
              <a:noFill/>
              <a:miter lim="800000"/>
              <a:headEnd/>
              <a:tailEnd/>
            </a:ln>
          </p:spPr>
          <p:txBody>
            <a:bodyPr wrap="none" lIns="0" tIns="0" rIns="0" bIns="0">
              <a:spAutoFit/>
            </a:bodyPr>
            <a:lstStyle/>
            <a:p>
              <a:r>
                <a:rPr lang="en-US" sz="1000" b="1"/>
                <a:t>Excel</a:t>
              </a:r>
            </a:p>
          </p:txBody>
        </p:sp>
        <p:pic>
          <p:nvPicPr>
            <p:cNvPr id="113728" name="Picture 5" descr="\\eventsql\dvd\Online_ART\DVD_ART34\Logos\Microsoft Office 2007 - all products\Excel 2007\Office Excel 2007 Product Icon.png"/>
            <p:cNvPicPr>
              <a:picLocks noChangeAspect="1" noChangeArrowheads="1"/>
            </p:cNvPicPr>
            <p:nvPr/>
          </p:nvPicPr>
          <p:blipFill>
            <a:blip r:embed="rId5" cstate="print"/>
            <a:srcRect/>
            <a:stretch>
              <a:fillRect/>
            </a:stretch>
          </p:blipFill>
          <p:spPr bwMode="auto">
            <a:xfrm>
              <a:off x="3420" y="819"/>
              <a:ext cx="194" cy="188"/>
            </a:xfrm>
            <a:prstGeom prst="rect">
              <a:avLst/>
            </a:prstGeom>
            <a:noFill/>
            <a:ln w="9525">
              <a:noFill/>
              <a:miter lim="800000"/>
              <a:headEnd/>
              <a:tailEnd/>
            </a:ln>
          </p:spPr>
        </p:pic>
      </p:grpSp>
      <p:pic>
        <p:nvPicPr>
          <p:cNvPr id="113729" name="Picture 8" descr="\\eventsql\dvd\Online_ART\DVD_ART34\Logos\Microsoft Office 2007 - all products\Outlook 2007\Office Outlook 2007 Product Icon.png"/>
          <p:cNvPicPr>
            <a:picLocks noChangeAspect="1" noChangeArrowheads="1"/>
          </p:cNvPicPr>
          <p:nvPr/>
        </p:nvPicPr>
        <p:blipFill>
          <a:blip r:embed="rId6" cstate="print"/>
          <a:srcRect/>
          <a:stretch>
            <a:fillRect/>
          </a:stretch>
        </p:blipFill>
        <p:spPr bwMode="auto">
          <a:xfrm>
            <a:off x="3643313" y="1300163"/>
            <a:ext cx="306387" cy="285750"/>
          </a:xfrm>
          <a:prstGeom prst="rect">
            <a:avLst/>
          </a:prstGeom>
          <a:noFill/>
          <a:ln w="9525">
            <a:noFill/>
            <a:miter lim="800000"/>
            <a:headEnd/>
            <a:tailEnd/>
          </a:ln>
        </p:spPr>
      </p:pic>
      <p:grpSp>
        <p:nvGrpSpPr>
          <p:cNvPr id="113771" name="Group 107"/>
          <p:cNvGrpSpPr>
            <a:grpSpLocks/>
          </p:cNvGrpSpPr>
          <p:nvPr/>
        </p:nvGrpSpPr>
        <p:grpSpPr bwMode="auto">
          <a:xfrm>
            <a:off x="4394200" y="1300163"/>
            <a:ext cx="512763" cy="596900"/>
            <a:chOff x="3014" y="819"/>
            <a:chExt cx="323" cy="376"/>
          </a:xfrm>
        </p:grpSpPr>
        <p:pic>
          <p:nvPicPr>
            <p:cNvPr id="113724" name="Picture 44"/>
            <p:cNvPicPr>
              <a:picLocks noChangeAspect="1" noChangeArrowheads="1"/>
            </p:cNvPicPr>
            <p:nvPr/>
          </p:nvPicPr>
          <p:blipFill>
            <a:blip r:embed="rId3" cstate="print"/>
            <a:srcRect/>
            <a:stretch>
              <a:fillRect/>
            </a:stretch>
          </p:blipFill>
          <p:spPr bwMode="auto">
            <a:xfrm>
              <a:off x="3043" y="821"/>
              <a:ext cx="294" cy="285"/>
            </a:xfrm>
            <a:prstGeom prst="rect">
              <a:avLst/>
            </a:prstGeom>
            <a:noFill/>
            <a:ln w="9525">
              <a:noFill/>
              <a:miter lim="800000"/>
              <a:headEnd/>
              <a:tailEnd/>
            </a:ln>
          </p:spPr>
        </p:pic>
        <p:sp>
          <p:nvSpPr>
            <p:cNvPr id="113725" name="Text Box 45"/>
            <p:cNvSpPr txBox="1">
              <a:spLocks noChangeArrowheads="1"/>
            </p:cNvSpPr>
            <p:nvPr/>
          </p:nvSpPr>
          <p:spPr bwMode="auto">
            <a:xfrm>
              <a:off x="3119" y="1099"/>
              <a:ext cx="205" cy="96"/>
            </a:xfrm>
            <a:prstGeom prst="rect">
              <a:avLst/>
            </a:prstGeom>
            <a:noFill/>
            <a:ln w="9525">
              <a:noFill/>
              <a:miter lim="800000"/>
              <a:headEnd/>
              <a:tailEnd/>
            </a:ln>
          </p:spPr>
          <p:txBody>
            <a:bodyPr wrap="none" lIns="0" tIns="0" rIns="0" bIns="0">
              <a:spAutoFit/>
            </a:bodyPr>
            <a:lstStyle/>
            <a:p>
              <a:r>
                <a:rPr lang="en-US" sz="1000" b="1"/>
                <a:t>Word</a:t>
              </a:r>
            </a:p>
          </p:txBody>
        </p:sp>
        <p:pic>
          <p:nvPicPr>
            <p:cNvPr id="113730" name="Picture 9" descr="\\eventsql\dvd\Online_ART\DVD_ART34\Logos\Microsoft Office 2007 - all products\Word 2007\Office Word 2007 Product Icon.png"/>
            <p:cNvPicPr>
              <a:picLocks noChangeAspect="1" noChangeArrowheads="1"/>
            </p:cNvPicPr>
            <p:nvPr/>
          </p:nvPicPr>
          <p:blipFill>
            <a:blip r:embed="rId7" cstate="print"/>
            <a:srcRect/>
            <a:stretch>
              <a:fillRect/>
            </a:stretch>
          </p:blipFill>
          <p:spPr bwMode="auto">
            <a:xfrm>
              <a:off x="3014" y="819"/>
              <a:ext cx="194" cy="193"/>
            </a:xfrm>
            <a:prstGeom prst="rect">
              <a:avLst/>
            </a:prstGeom>
            <a:noFill/>
            <a:ln w="9525">
              <a:noFill/>
              <a:miter lim="800000"/>
              <a:headEnd/>
              <a:tailEnd/>
            </a:ln>
          </p:spPr>
        </p:pic>
      </p:grpSp>
      <p:grpSp>
        <p:nvGrpSpPr>
          <p:cNvPr id="113769" name="Group 105"/>
          <p:cNvGrpSpPr>
            <a:grpSpLocks/>
          </p:cNvGrpSpPr>
          <p:nvPr/>
        </p:nvGrpSpPr>
        <p:grpSpPr bwMode="auto">
          <a:xfrm>
            <a:off x="5853113" y="1296988"/>
            <a:ext cx="668337" cy="600075"/>
            <a:chOff x="4041" y="817"/>
            <a:chExt cx="421" cy="378"/>
          </a:xfrm>
        </p:grpSpPr>
        <p:grpSp>
          <p:nvGrpSpPr>
            <p:cNvPr id="113696" name="Group 53"/>
            <p:cNvGrpSpPr>
              <a:grpSpLocks/>
            </p:cNvGrpSpPr>
            <p:nvPr/>
          </p:nvGrpSpPr>
          <p:grpSpPr bwMode="auto">
            <a:xfrm>
              <a:off x="4078" y="817"/>
              <a:ext cx="294" cy="285"/>
              <a:chOff x="4118" y="1595"/>
              <a:chExt cx="294" cy="285"/>
            </a:xfrm>
          </p:grpSpPr>
          <p:pic>
            <p:nvPicPr>
              <p:cNvPr id="113697" name="Picture 54"/>
              <p:cNvPicPr>
                <a:picLocks noChangeAspect="1" noChangeArrowheads="1"/>
              </p:cNvPicPr>
              <p:nvPr/>
            </p:nvPicPr>
            <p:blipFill>
              <a:blip r:embed="rId3" cstate="print"/>
              <a:srcRect/>
              <a:stretch>
                <a:fillRect/>
              </a:stretch>
            </p:blipFill>
            <p:spPr bwMode="auto">
              <a:xfrm>
                <a:off x="4118" y="1595"/>
                <a:ext cx="294" cy="285"/>
              </a:xfrm>
              <a:prstGeom prst="rect">
                <a:avLst/>
              </a:prstGeom>
              <a:noFill/>
              <a:ln w="9525">
                <a:noFill/>
                <a:miter lim="800000"/>
                <a:headEnd/>
                <a:tailEnd/>
              </a:ln>
            </p:spPr>
          </p:pic>
          <p:pic>
            <p:nvPicPr>
              <p:cNvPr id="113698" name="Picture 55" descr="SharePoint_Icon"/>
              <p:cNvPicPr>
                <a:picLocks noChangeAspect="1" noChangeArrowheads="1"/>
              </p:cNvPicPr>
              <p:nvPr/>
            </p:nvPicPr>
            <p:blipFill>
              <a:blip r:embed="rId8" cstate="print"/>
              <a:srcRect/>
              <a:stretch>
                <a:fillRect/>
              </a:stretch>
            </p:blipFill>
            <p:spPr bwMode="auto">
              <a:xfrm>
                <a:off x="4138" y="1645"/>
                <a:ext cx="108" cy="108"/>
              </a:xfrm>
              <a:prstGeom prst="rect">
                <a:avLst/>
              </a:prstGeom>
              <a:noFill/>
              <a:ln w="19050">
                <a:solidFill>
                  <a:srgbClr val="808080">
                    <a:alpha val="50195"/>
                  </a:srgbClr>
                </a:solidFill>
                <a:miter lim="800000"/>
                <a:headEnd/>
                <a:tailEnd/>
              </a:ln>
            </p:spPr>
          </p:pic>
        </p:grpSp>
        <p:sp>
          <p:nvSpPr>
            <p:cNvPr id="113699" name="Text Box 56"/>
            <p:cNvSpPr txBox="1">
              <a:spLocks noChangeArrowheads="1"/>
            </p:cNvSpPr>
            <p:nvPr/>
          </p:nvSpPr>
          <p:spPr bwMode="auto">
            <a:xfrm>
              <a:off x="4041" y="1099"/>
              <a:ext cx="421" cy="96"/>
            </a:xfrm>
            <a:prstGeom prst="rect">
              <a:avLst/>
            </a:prstGeom>
            <a:noFill/>
            <a:ln w="9525">
              <a:noFill/>
              <a:miter lim="800000"/>
              <a:headEnd/>
              <a:tailEnd/>
            </a:ln>
          </p:spPr>
          <p:txBody>
            <a:bodyPr wrap="none" lIns="0" tIns="0" rIns="0" bIns="0">
              <a:spAutoFit/>
            </a:bodyPr>
            <a:lstStyle/>
            <a:p>
              <a:r>
                <a:rPr lang="en-US" sz="1000" b="1"/>
                <a:t>SharePoint</a:t>
              </a:r>
            </a:p>
          </p:txBody>
        </p:sp>
        <p:grpSp>
          <p:nvGrpSpPr>
            <p:cNvPr id="113731" name="Group 102"/>
            <p:cNvGrpSpPr>
              <a:grpSpLocks/>
            </p:cNvGrpSpPr>
            <p:nvPr/>
          </p:nvGrpSpPr>
          <p:grpSpPr bwMode="auto">
            <a:xfrm>
              <a:off x="4065" y="833"/>
              <a:ext cx="200" cy="197"/>
              <a:chOff x="4254500" y="457200"/>
              <a:chExt cx="348812" cy="342900"/>
            </a:xfrm>
          </p:grpSpPr>
          <p:sp>
            <p:nvSpPr>
              <p:cNvPr id="102" name="Rectangle 101"/>
              <p:cNvSpPr/>
              <p:nvPr/>
            </p:nvSpPr>
            <p:spPr bwMode="auto">
              <a:xfrm>
                <a:off x="4254500" y="457200"/>
                <a:ext cx="348812" cy="342899"/>
              </a:xfrm>
              <a:prstGeom prst="rect">
                <a:avLst/>
              </a:prstGeom>
              <a:solidFill>
                <a:schemeClr val="bg1"/>
              </a:solidFill>
              <a:ln w="9525" cap="flat" cmpd="sng" algn="ctr">
                <a:solidFill>
                  <a:schemeClr val="bg2">
                    <a:lumMod val="40000"/>
                    <a:lumOff val="60000"/>
                  </a:schemeClr>
                </a:solidFill>
                <a:prstDash val="solid"/>
                <a:round/>
                <a:headEnd type="stealth" w="lg" len="lg"/>
                <a:tailEnd type="stealth" w="lg" len="lg"/>
              </a:ln>
              <a:effectLst/>
            </p:spPr>
            <p:txBody>
              <a:bodyPr lIns="365760" anchor="b"/>
              <a:lstStyle/>
              <a:p>
                <a:pPr>
                  <a:defRPr/>
                </a:pPr>
                <a:endParaRPr lang="en-US" sz="2400" b="1">
                  <a:solidFill>
                    <a:srgbClr val="969696"/>
                  </a:solidFill>
                  <a:latin typeface="Lucida Sans Unicode" pitchFamily="34" charset="0"/>
                </a:endParaRPr>
              </a:p>
            </p:txBody>
          </p:sp>
          <p:pic>
            <p:nvPicPr>
              <p:cNvPr id="113733" name="Picture 2" descr="C:\Documents and Settings\mlind\My Documents\a - Business\Aras\Marketing\Graphics and Pictures\Screen Shots\32x32_sharepoint.gif"/>
              <p:cNvPicPr>
                <a:picLocks noChangeAspect="1" noChangeArrowheads="1"/>
              </p:cNvPicPr>
              <p:nvPr/>
            </p:nvPicPr>
            <p:blipFill>
              <a:blip r:embed="rId9" cstate="print"/>
              <a:srcRect/>
              <a:stretch>
                <a:fillRect/>
              </a:stretch>
            </p:blipFill>
            <p:spPr bwMode="auto">
              <a:xfrm>
                <a:off x="4289425" y="488950"/>
                <a:ext cx="283779" cy="283779"/>
              </a:xfrm>
              <a:prstGeom prst="rect">
                <a:avLst/>
              </a:prstGeom>
              <a:noFill/>
              <a:ln w="9525">
                <a:noFill/>
                <a:miter lim="800000"/>
                <a:headEnd/>
                <a:tailEnd/>
              </a:ln>
            </p:spPr>
          </p:pic>
        </p:grpSp>
      </p:grpSp>
      <p:grpSp>
        <p:nvGrpSpPr>
          <p:cNvPr id="113738" name="Group 115"/>
          <p:cNvGrpSpPr>
            <a:grpSpLocks/>
          </p:cNvGrpSpPr>
          <p:nvPr/>
        </p:nvGrpSpPr>
        <p:grpSpPr bwMode="auto">
          <a:xfrm>
            <a:off x="6008688" y="5808663"/>
            <a:ext cx="2073275" cy="800100"/>
            <a:chOff x="6008688" y="5808663"/>
            <a:chExt cx="2073275" cy="800100"/>
          </a:xfrm>
        </p:grpSpPr>
        <p:sp>
          <p:nvSpPr>
            <p:cNvPr id="113739" name="AutoShape 3"/>
            <p:cNvSpPr>
              <a:spLocks noChangeArrowheads="1"/>
            </p:cNvSpPr>
            <p:nvPr/>
          </p:nvSpPr>
          <p:spPr bwMode="auto">
            <a:xfrm>
              <a:off x="6008688" y="5808663"/>
              <a:ext cx="2073275" cy="800100"/>
            </a:xfrm>
            <a:prstGeom prst="flowChartMagneticDisk">
              <a:avLst/>
            </a:prstGeom>
            <a:gradFill rotWithShape="1">
              <a:gsLst>
                <a:gs pos="0">
                  <a:srgbClr val="FF6600"/>
                </a:gs>
                <a:gs pos="100000">
                  <a:srgbClr val="FFC000"/>
                </a:gs>
              </a:gsLst>
              <a:path path="rect">
                <a:fillToRect l="100000" t="100000"/>
              </a:path>
            </a:gradFill>
            <a:ln w="9525">
              <a:solidFill>
                <a:schemeClr val="bg1"/>
              </a:solidFill>
              <a:round/>
              <a:headEnd/>
              <a:tailEnd/>
            </a:ln>
          </p:spPr>
          <p:txBody>
            <a:bodyPr wrap="none" bIns="18288" anchor="b"/>
            <a:lstStyle/>
            <a:p>
              <a:pPr algn="ctr"/>
              <a:endParaRPr lang="en-US" sz="1200" b="1">
                <a:solidFill>
                  <a:schemeClr val="bg1"/>
                </a:solidFill>
              </a:endParaRPr>
            </a:p>
          </p:txBody>
        </p:sp>
        <p:pic>
          <p:nvPicPr>
            <p:cNvPr id="113740" name="SharePoint LOGO" descr="C:\Program Files\Microsoft Resource DVD Artwork\DVD_ART\BoxShots_Logos\SharePoint Server 2007\SharePoint Server 2007 logo rev h.png"/>
            <p:cNvPicPr>
              <a:picLocks noChangeAspect="1" noChangeArrowheads="1"/>
            </p:cNvPicPr>
            <p:nvPr/>
          </p:nvPicPr>
          <p:blipFill>
            <a:blip r:embed="rId10" cstate="print"/>
            <a:srcRect r="10464" b="28593"/>
            <a:stretch>
              <a:fillRect/>
            </a:stretch>
          </p:blipFill>
          <p:spPr bwMode="auto">
            <a:xfrm>
              <a:off x="6120913" y="6170073"/>
              <a:ext cx="1877852" cy="239879"/>
            </a:xfrm>
            <a:prstGeom prst="rect">
              <a:avLst/>
            </a:prstGeom>
            <a:noFill/>
            <a:ln w="9525">
              <a:noFill/>
              <a:miter lim="800000"/>
              <a:headEnd/>
              <a:tailEnd/>
            </a:ln>
          </p:spPr>
        </p:pic>
      </p:grpSp>
      <p:sp>
        <p:nvSpPr>
          <p:cNvPr id="113741" name="Line 5"/>
          <p:cNvSpPr>
            <a:spLocks noChangeShapeType="1"/>
          </p:cNvSpPr>
          <p:nvPr/>
        </p:nvSpPr>
        <p:spPr bwMode="auto">
          <a:xfrm>
            <a:off x="6099175" y="4584700"/>
            <a:ext cx="17463" cy="1354138"/>
          </a:xfrm>
          <a:prstGeom prst="line">
            <a:avLst/>
          </a:prstGeom>
          <a:noFill/>
          <a:ln w="28575">
            <a:solidFill>
              <a:schemeClr val="tx1"/>
            </a:solidFill>
            <a:round/>
            <a:headEnd/>
            <a:tailEnd type="triangle" w="med" len="med"/>
          </a:ln>
        </p:spPr>
        <p:txBody>
          <a:bodyPr/>
          <a:lstStyle/>
          <a:p>
            <a:endParaRPr lang="en-US"/>
          </a:p>
        </p:txBody>
      </p:sp>
      <p:pic>
        <p:nvPicPr>
          <p:cNvPr id="113742" name="Picture 4" descr="E:\Clip_Installer\DVD_ART\BoxShots_Logos\SQL Server 2000 - Generic\SQL Server 2000 LOGO black.png"/>
          <p:cNvPicPr>
            <a:picLocks noChangeAspect="1" noChangeArrowheads="1"/>
          </p:cNvPicPr>
          <p:nvPr/>
        </p:nvPicPr>
        <p:blipFill>
          <a:blip r:embed="rId11" cstate="print"/>
          <a:srcRect r="25858"/>
          <a:stretch>
            <a:fillRect/>
          </a:stretch>
        </p:blipFill>
        <p:spPr bwMode="auto">
          <a:xfrm>
            <a:off x="1317625" y="5081588"/>
            <a:ext cx="946150" cy="293687"/>
          </a:xfrm>
          <a:prstGeom prst="rect">
            <a:avLst/>
          </a:prstGeom>
          <a:noFill/>
          <a:ln w="9525">
            <a:noFill/>
            <a:miter lim="800000"/>
            <a:headEnd/>
            <a:tailEnd/>
          </a:ln>
        </p:spPr>
      </p:pic>
      <p:pic>
        <p:nvPicPr>
          <p:cNvPr id="113744" name="Picture 98" descr="IE7_icon_rgb_2in.png"/>
          <p:cNvPicPr>
            <a:picLocks noChangeAspect="1"/>
          </p:cNvPicPr>
          <p:nvPr/>
        </p:nvPicPr>
        <p:blipFill>
          <a:blip r:embed="rId12" cstate="print"/>
          <a:srcRect/>
          <a:stretch>
            <a:fillRect/>
          </a:stretch>
        </p:blipFill>
        <p:spPr bwMode="auto">
          <a:xfrm>
            <a:off x="698500" y="1096963"/>
            <a:ext cx="561975" cy="563562"/>
          </a:xfrm>
          <a:prstGeom prst="rect">
            <a:avLst/>
          </a:prstGeom>
          <a:noFill/>
          <a:ln w="9525">
            <a:noFill/>
            <a:miter lim="800000"/>
            <a:headEnd/>
            <a:tailEnd/>
          </a:ln>
        </p:spPr>
      </p:pic>
      <p:pic>
        <p:nvPicPr>
          <p:cNvPr id="113747" name="Picture 136" descr="Oracle_Logo"/>
          <p:cNvPicPr>
            <a:picLocks noChangeAspect="1" noChangeArrowheads="1"/>
          </p:cNvPicPr>
          <p:nvPr/>
        </p:nvPicPr>
        <p:blipFill>
          <a:blip r:embed="rId13" cstate="print"/>
          <a:srcRect/>
          <a:stretch>
            <a:fillRect/>
          </a:stretch>
        </p:blipFill>
        <p:spPr bwMode="auto">
          <a:xfrm>
            <a:off x="7815263" y="2940050"/>
            <a:ext cx="977900" cy="342900"/>
          </a:xfrm>
          <a:prstGeom prst="rect">
            <a:avLst/>
          </a:prstGeom>
          <a:noFill/>
          <a:ln w="9525">
            <a:noFill/>
            <a:miter lim="800000"/>
            <a:headEnd/>
            <a:tailEnd/>
          </a:ln>
        </p:spPr>
      </p:pic>
      <p:pic>
        <p:nvPicPr>
          <p:cNvPr id="113748" name="Picture 134" descr="Infor_Logo"/>
          <p:cNvPicPr>
            <a:picLocks noChangeAspect="1" noChangeArrowheads="1"/>
          </p:cNvPicPr>
          <p:nvPr/>
        </p:nvPicPr>
        <p:blipFill>
          <a:blip r:embed="rId14" cstate="print"/>
          <a:srcRect l="12318" t="8376" r="8488" b="38158"/>
          <a:stretch>
            <a:fillRect/>
          </a:stretch>
        </p:blipFill>
        <p:spPr bwMode="auto">
          <a:xfrm>
            <a:off x="7786688" y="3238500"/>
            <a:ext cx="1089025" cy="295275"/>
          </a:xfrm>
          <a:prstGeom prst="rect">
            <a:avLst/>
          </a:prstGeom>
          <a:noFill/>
          <a:ln w="9525">
            <a:noFill/>
            <a:miter lim="800000"/>
            <a:headEnd/>
            <a:tailEnd/>
          </a:ln>
        </p:spPr>
      </p:pic>
      <p:pic>
        <p:nvPicPr>
          <p:cNvPr id="113753" name="Picture 89" descr="DynamicsRV_ltr"/>
          <p:cNvPicPr>
            <a:picLocks noChangeAspect="1" noChangeArrowheads="1"/>
          </p:cNvPicPr>
          <p:nvPr/>
        </p:nvPicPr>
        <p:blipFill>
          <a:blip r:embed="rId15" cstate="print"/>
          <a:srcRect r="8509"/>
          <a:stretch>
            <a:fillRect/>
          </a:stretch>
        </p:blipFill>
        <p:spPr bwMode="auto">
          <a:xfrm>
            <a:off x="7279850" y="5031578"/>
            <a:ext cx="1833152" cy="373516"/>
          </a:xfrm>
          <a:prstGeom prst="rect">
            <a:avLst/>
          </a:prstGeom>
          <a:noFill/>
        </p:spPr>
      </p:pic>
      <p:pic>
        <p:nvPicPr>
          <p:cNvPr id="113756" name="Picture 22" descr="PTC Logo"/>
          <p:cNvPicPr>
            <a:picLocks noChangeAspect="1" noChangeArrowheads="1"/>
          </p:cNvPicPr>
          <p:nvPr/>
        </p:nvPicPr>
        <p:blipFill>
          <a:blip r:embed="rId16" cstate="print"/>
          <a:srcRect/>
          <a:stretch>
            <a:fillRect/>
          </a:stretch>
        </p:blipFill>
        <p:spPr bwMode="auto">
          <a:xfrm>
            <a:off x="7808913" y="4089400"/>
            <a:ext cx="954087" cy="387350"/>
          </a:xfrm>
          <a:prstGeom prst="rect">
            <a:avLst/>
          </a:prstGeom>
          <a:noFill/>
          <a:ln w="9525">
            <a:noFill/>
            <a:miter lim="800000"/>
            <a:headEnd/>
            <a:tailEnd/>
          </a:ln>
        </p:spPr>
      </p:pic>
      <p:pic>
        <p:nvPicPr>
          <p:cNvPr id="113759" name="Picture 20"/>
          <p:cNvPicPr>
            <a:picLocks noChangeAspect="1" noChangeArrowheads="1"/>
          </p:cNvPicPr>
          <p:nvPr/>
        </p:nvPicPr>
        <p:blipFill>
          <a:blip r:embed="rId17" cstate="print"/>
          <a:srcRect/>
          <a:stretch>
            <a:fillRect/>
          </a:stretch>
        </p:blipFill>
        <p:spPr bwMode="auto">
          <a:xfrm>
            <a:off x="7845425" y="4438650"/>
            <a:ext cx="909638" cy="598488"/>
          </a:xfrm>
          <a:prstGeom prst="rect">
            <a:avLst/>
          </a:prstGeom>
          <a:noFill/>
          <a:ln w="9525" algn="ctr">
            <a:noFill/>
            <a:miter lim="800000"/>
            <a:headEnd/>
            <a:tailEnd/>
          </a:ln>
        </p:spPr>
      </p:pic>
      <p:pic>
        <p:nvPicPr>
          <p:cNvPr id="113764" name="Picture 28"/>
          <p:cNvPicPr>
            <a:picLocks noChangeAspect="1" noChangeArrowheads="1"/>
          </p:cNvPicPr>
          <p:nvPr/>
        </p:nvPicPr>
        <p:blipFill>
          <a:blip r:embed="rId18" cstate="print"/>
          <a:srcRect l="7227" t="29837" r="6505" b="27972"/>
          <a:stretch>
            <a:fillRect/>
          </a:stretch>
        </p:blipFill>
        <p:spPr bwMode="auto">
          <a:xfrm>
            <a:off x="7831138" y="3911600"/>
            <a:ext cx="890587" cy="169863"/>
          </a:xfrm>
          <a:prstGeom prst="rect">
            <a:avLst/>
          </a:prstGeom>
          <a:noFill/>
          <a:ln w="9525" algn="ctr">
            <a:noFill/>
            <a:miter lim="800000"/>
            <a:headEnd/>
            <a:tailEnd/>
          </a:ln>
        </p:spPr>
      </p:pic>
      <p:sp>
        <p:nvSpPr>
          <p:cNvPr id="113766" name="Rectangle 102"/>
          <p:cNvSpPr>
            <a:spLocks noChangeArrowheads="1"/>
          </p:cNvSpPr>
          <p:nvPr/>
        </p:nvSpPr>
        <p:spPr bwMode="auto">
          <a:xfrm>
            <a:off x="0" y="0"/>
            <a:ext cx="6259513" cy="1019175"/>
          </a:xfrm>
          <a:prstGeom prst="rect">
            <a:avLst/>
          </a:prstGeom>
          <a:noFill/>
          <a:ln w="9525">
            <a:noFill/>
            <a:miter lim="800000"/>
            <a:headEnd/>
            <a:tailEnd/>
          </a:ln>
          <a:effectLst/>
        </p:spPr>
        <p:txBody>
          <a:bodyPr anchor="ctr"/>
          <a:lstStyle/>
          <a:p>
            <a:pPr>
              <a:lnSpc>
                <a:spcPct val="90000"/>
              </a:lnSpc>
              <a:spcBef>
                <a:spcPct val="5000"/>
              </a:spcBef>
              <a:spcAft>
                <a:spcPct val="5000"/>
              </a:spcAft>
            </a:pPr>
            <a:r>
              <a:rPr lang="en-US" sz="3600" b="1" dirty="0">
                <a:latin typeface="Calibri" pitchFamily="34" charset="0"/>
              </a:rPr>
              <a:t>Model-Based SOA</a:t>
            </a:r>
            <a:br>
              <a:rPr lang="en-US" sz="3600" b="1" dirty="0">
                <a:latin typeface="Calibri" pitchFamily="34" charset="0"/>
              </a:rPr>
            </a:br>
            <a:r>
              <a:rPr lang="en-US" sz="2800" b="1" dirty="0">
                <a:latin typeface="Calibri" pitchFamily="34" charset="0"/>
              </a:rPr>
              <a:t>Enterprise PLM Architecture</a:t>
            </a:r>
          </a:p>
        </p:txBody>
      </p:sp>
      <p:sp>
        <p:nvSpPr>
          <p:cNvPr id="113767" name="Text Box 103"/>
          <p:cNvSpPr txBox="1">
            <a:spLocks noChangeArrowheads="1"/>
          </p:cNvSpPr>
          <p:nvPr/>
        </p:nvSpPr>
        <p:spPr bwMode="auto">
          <a:xfrm>
            <a:off x="6435725" y="2571750"/>
            <a:ext cx="1225550" cy="558800"/>
          </a:xfrm>
          <a:prstGeom prst="rect">
            <a:avLst/>
          </a:prstGeom>
          <a:noFill/>
          <a:ln w="9525">
            <a:noFill/>
            <a:miter lim="800000"/>
            <a:headEnd/>
            <a:tailEnd/>
          </a:ln>
          <a:effectLst/>
        </p:spPr>
        <p:txBody>
          <a:bodyPr wrap="none">
            <a:spAutoFit/>
          </a:bodyPr>
          <a:lstStyle/>
          <a:p>
            <a:pPr algn="ctr">
              <a:lnSpc>
                <a:spcPct val="85000"/>
              </a:lnSpc>
            </a:pPr>
            <a:r>
              <a:rPr lang="en-US"/>
              <a:t>Open</a:t>
            </a:r>
          </a:p>
          <a:p>
            <a:pPr algn="ctr">
              <a:lnSpc>
                <a:spcPct val="85000"/>
              </a:lnSpc>
            </a:pPr>
            <a:r>
              <a:rPr lang="en-US"/>
              <a:t>Standards</a:t>
            </a:r>
          </a:p>
        </p:txBody>
      </p:sp>
      <p:sp>
        <p:nvSpPr>
          <p:cNvPr id="113768" name="Text Box 104"/>
          <p:cNvSpPr txBox="1">
            <a:spLocks noChangeArrowheads="1"/>
          </p:cNvSpPr>
          <p:nvPr/>
        </p:nvSpPr>
        <p:spPr bwMode="auto">
          <a:xfrm>
            <a:off x="2212975" y="2336800"/>
            <a:ext cx="1851025" cy="200025"/>
          </a:xfrm>
          <a:prstGeom prst="rect">
            <a:avLst/>
          </a:prstGeom>
          <a:solidFill>
            <a:schemeClr val="bg1"/>
          </a:solidFill>
          <a:ln w="9525">
            <a:noFill/>
            <a:miter lim="800000"/>
            <a:headEnd/>
            <a:tailEnd/>
          </a:ln>
          <a:effectLst/>
        </p:spPr>
        <p:txBody>
          <a:bodyPr wrap="none" tIns="0" bIns="0"/>
          <a:lstStyle/>
          <a:p>
            <a:r>
              <a:rPr lang="en-US" sz="1200" b="1"/>
              <a:t>XML – SOAP Messages</a:t>
            </a:r>
          </a:p>
        </p:txBody>
      </p:sp>
      <p:grpSp>
        <p:nvGrpSpPr>
          <p:cNvPr id="113775" name="Group 111"/>
          <p:cNvGrpSpPr>
            <a:grpSpLocks/>
          </p:cNvGrpSpPr>
          <p:nvPr/>
        </p:nvGrpSpPr>
        <p:grpSpPr bwMode="auto">
          <a:xfrm>
            <a:off x="7105650" y="1409700"/>
            <a:ext cx="1019175" cy="809625"/>
            <a:chOff x="4626" y="648"/>
            <a:chExt cx="642" cy="510"/>
          </a:xfrm>
        </p:grpSpPr>
        <p:sp>
          <p:nvSpPr>
            <p:cNvPr id="113772" name="AutoShape 108"/>
            <p:cNvSpPr>
              <a:spLocks noChangeArrowheads="1"/>
            </p:cNvSpPr>
            <p:nvPr/>
          </p:nvSpPr>
          <p:spPr bwMode="auto">
            <a:xfrm>
              <a:off x="4626" y="648"/>
              <a:ext cx="642" cy="510"/>
            </a:xfrm>
            <a:prstGeom prst="roundRect">
              <a:avLst>
                <a:gd name="adj" fmla="val 16667"/>
              </a:avLst>
            </a:prstGeom>
            <a:solidFill>
              <a:srgbClr val="EAEAEA"/>
            </a:solidFill>
            <a:ln w="9525">
              <a:solidFill>
                <a:schemeClr val="tx1"/>
              </a:solidFill>
              <a:round/>
              <a:headEnd/>
              <a:tailEnd/>
            </a:ln>
            <a:effectLst/>
          </p:spPr>
          <p:txBody>
            <a:bodyPr wrap="none" tIns="0" anchorCtr="1"/>
            <a:lstStyle/>
            <a:p>
              <a:pPr algn="ctr">
                <a:lnSpc>
                  <a:spcPct val="85000"/>
                </a:lnSpc>
              </a:pPr>
              <a:r>
                <a:rPr lang="en-US" sz="1000" b="1"/>
                <a:t>CAD</a:t>
              </a:r>
            </a:p>
            <a:p>
              <a:pPr algn="ctr">
                <a:lnSpc>
                  <a:spcPct val="85000"/>
                </a:lnSpc>
              </a:pPr>
              <a:r>
                <a:rPr lang="en-US" sz="1000" b="1"/>
                <a:t>Connectors</a:t>
              </a:r>
            </a:p>
          </p:txBody>
        </p:sp>
        <p:sp>
          <p:nvSpPr>
            <p:cNvPr id="113773" name="AutoShape 36"/>
            <p:cNvSpPr>
              <a:spLocks noChangeArrowheads="1"/>
            </p:cNvSpPr>
            <p:nvPr/>
          </p:nvSpPr>
          <p:spPr bwMode="auto">
            <a:xfrm>
              <a:off x="4634" y="1012"/>
              <a:ext cx="624" cy="136"/>
            </a:xfrm>
            <a:prstGeom prst="roundRect">
              <a:avLst>
                <a:gd name="adj" fmla="val 50000"/>
              </a:avLst>
            </a:prstGeom>
            <a:solidFill>
              <a:srgbClr val="3366FF"/>
            </a:solidFill>
            <a:ln w="9525">
              <a:noFill/>
              <a:round/>
              <a:headEnd/>
              <a:tailEnd/>
            </a:ln>
            <a:effectLst>
              <a:prstShdw prst="shdw17" dist="17961" dir="2700000">
                <a:srgbClr val="1F3D99"/>
              </a:prstShdw>
            </a:effectLst>
          </p:spPr>
          <p:txBody>
            <a:bodyPr wrap="none" anchor="ctr" anchorCtr="1"/>
            <a:lstStyle/>
            <a:p>
              <a:pPr algn="ctr">
                <a:tabLst>
                  <a:tab pos="465138" algn="l"/>
                </a:tabLst>
              </a:pPr>
              <a:r>
                <a:rPr lang="en-US" sz="1000" b="1">
                  <a:solidFill>
                    <a:schemeClr val="bg1"/>
                  </a:solidFill>
                </a:rPr>
                <a:t>IOM</a:t>
              </a:r>
            </a:p>
          </p:txBody>
        </p:sp>
        <p:pic>
          <p:nvPicPr>
            <p:cNvPr id="113774" name="Picture 22" descr="PTC Logo"/>
            <p:cNvPicPr>
              <a:picLocks noChangeAspect="1" noChangeArrowheads="1"/>
            </p:cNvPicPr>
            <p:nvPr/>
          </p:nvPicPr>
          <p:blipFill>
            <a:blip r:embed="rId16" cstate="print"/>
            <a:srcRect/>
            <a:stretch>
              <a:fillRect/>
            </a:stretch>
          </p:blipFill>
          <p:spPr bwMode="auto">
            <a:xfrm>
              <a:off x="4742" y="828"/>
              <a:ext cx="444" cy="180"/>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2"/>
          <p:cNvSpPr>
            <a:spLocks noGrp="1"/>
          </p:cNvSpPr>
          <p:nvPr>
            <p:ph type="dt" sz="half" idx="10"/>
          </p:nvPr>
        </p:nvSpPr>
        <p:spPr/>
        <p:txBody>
          <a:bodyPr/>
          <a:lstStyle/>
          <a:p>
            <a:r>
              <a:rPr lang="en-US"/>
              <a:t>Slide </a:t>
            </a:r>
            <a:fld id="{3917BD2C-BB8B-4869-BB86-DACE7201F680}" type="slidenum">
              <a:rPr lang="en-US"/>
              <a:pPr/>
              <a:t>12</a:t>
            </a:fld>
            <a:r>
              <a:rPr lang="en-US"/>
              <a:t>	</a:t>
            </a:r>
          </a:p>
        </p:txBody>
      </p:sp>
      <p:pic>
        <p:nvPicPr>
          <p:cNvPr id="82946" name="Picture 2" descr="Glass-Corner"/>
          <p:cNvPicPr>
            <a:picLocks noChangeAspect="1" noChangeArrowheads="1"/>
          </p:cNvPicPr>
          <p:nvPr/>
        </p:nvPicPr>
        <p:blipFill>
          <a:blip r:embed="rId3" cstate="print"/>
          <a:srcRect/>
          <a:stretch>
            <a:fillRect/>
          </a:stretch>
        </p:blipFill>
        <p:spPr bwMode="auto">
          <a:xfrm>
            <a:off x="274638" y="976313"/>
            <a:ext cx="6589712" cy="2843212"/>
          </a:xfrm>
          <a:prstGeom prst="rect">
            <a:avLst/>
          </a:prstGeom>
          <a:noFill/>
        </p:spPr>
      </p:pic>
      <p:sp>
        <p:nvSpPr>
          <p:cNvPr id="82947" name="Text Box 3"/>
          <p:cNvSpPr txBox="1">
            <a:spLocks noChangeArrowheads="1"/>
          </p:cNvSpPr>
          <p:nvPr/>
        </p:nvSpPr>
        <p:spPr bwMode="auto">
          <a:xfrm>
            <a:off x="4380547" y="1614488"/>
            <a:ext cx="4497706" cy="584775"/>
          </a:xfrm>
          <a:prstGeom prst="rect">
            <a:avLst/>
          </a:prstGeom>
          <a:noFill/>
          <a:ln w="9525">
            <a:noFill/>
            <a:miter lim="800000"/>
            <a:headEnd/>
            <a:tailEnd/>
          </a:ln>
          <a:effectLst/>
        </p:spPr>
        <p:txBody>
          <a:bodyPr wrap="none">
            <a:spAutoFit/>
          </a:bodyPr>
          <a:lstStyle/>
          <a:p>
            <a:pPr algn="ctr"/>
            <a:r>
              <a:rPr lang="en-US" sz="3200" b="1" dirty="0">
                <a:latin typeface="Calibri" pitchFamily="34" charset="0"/>
              </a:rPr>
              <a:t>No Software License Fees</a:t>
            </a:r>
          </a:p>
        </p:txBody>
      </p:sp>
      <p:pic>
        <p:nvPicPr>
          <p:cNvPr id="82949" name="Picture 5" descr="301636_swoopyarrow"/>
          <p:cNvPicPr>
            <a:picLocks noChangeAspect="1" noChangeArrowheads="1"/>
          </p:cNvPicPr>
          <p:nvPr/>
        </p:nvPicPr>
        <p:blipFill>
          <a:blip r:embed="rId4" cstate="print"/>
          <a:srcRect/>
          <a:stretch>
            <a:fillRect/>
          </a:stretch>
        </p:blipFill>
        <p:spPr bwMode="auto">
          <a:xfrm>
            <a:off x="185738" y="3117850"/>
            <a:ext cx="1857375" cy="3308350"/>
          </a:xfrm>
          <a:prstGeom prst="rect">
            <a:avLst/>
          </a:prstGeom>
          <a:noFill/>
        </p:spPr>
      </p:pic>
      <p:pic>
        <p:nvPicPr>
          <p:cNvPr id="82950" name="Picture 6"/>
          <p:cNvPicPr>
            <a:picLocks noChangeAspect="1" noChangeArrowheads="1"/>
          </p:cNvPicPr>
          <p:nvPr/>
        </p:nvPicPr>
        <p:blipFill>
          <a:blip r:embed="rId5" cstate="print"/>
          <a:srcRect/>
          <a:stretch>
            <a:fillRect/>
          </a:stretch>
        </p:blipFill>
        <p:spPr bwMode="auto">
          <a:xfrm>
            <a:off x="952500" y="2192338"/>
            <a:ext cx="1416050" cy="2427287"/>
          </a:xfrm>
          <a:prstGeom prst="rect">
            <a:avLst/>
          </a:prstGeom>
          <a:noFill/>
          <a:ln w="9525">
            <a:noFill/>
            <a:miter lim="800000"/>
            <a:headEnd/>
            <a:tailEnd/>
          </a:ln>
          <a:effectLst/>
        </p:spPr>
      </p:pic>
      <p:grpSp>
        <p:nvGrpSpPr>
          <p:cNvPr id="82951" name="Group 7"/>
          <p:cNvGrpSpPr>
            <a:grpSpLocks/>
          </p:cNvGrpSpPr>
          <p:nvPr/>
        </p:nvGrpSpPr>
        <p:grpSpPr bwMode="auto">
          <a:xfrm>
            <a:off x="2678113" y="2351088"/>
            <a:ext cx="6465887" cy="2051050"/>
            <a:chOff x="1687" y="1481"/>
            <a:chExt cx="4073" cy="1292"/>
          </a:xfrm>
        </p:grpSpPr>
        <p:grpSp>
          <p:nvGrpSpPr>
            <p:cNvPr id="82952" name="Group 8"/>
            <p:cNvGrpSpPr>
              <a:grpSpLocks/>
            </p:cNvGrpSpPr>
            <p:nvPr/>
          </p:nvGrpSpPr>
          <p:grpSpPr bwMode="auto">
            <a:xfrm>
              <a:off x="1687" y="1481"/>
              <a:ext cx="4073" cy="1292"/>
              <a:chOff x="1925" y="1216"/>
              <a:chExt cx="3462" cy="1292"/>
            </a:xfrm>
          </p:grpSpPr>
          <p:pic>
            <p:nvPicPr>
              <p:cNvPr id="82953" name="Picture 9" descr="Glass_Text_Box"/>
              <p:cNvPicPr>
                <a:picLocks noChangeAspect="1" noChangeArrowheads="1"/>
              </p:cNvPicPr>
              <p:nvPr/>
            </p:nvPicPr>
            <p:blipFill>
              <a:blip r:embed="rId6" cstate="print"/>
              <a:srcRect/>
              <a:stretch>
                <a:fillRect/>
              </a:stretch>
            </p:blipFill>
            <p:spPr bwMode="auto">
              <a:xfrm>
                <a:off x="1925" y="1216"/>
                <a:ext cx="2976" cy="1292"/>
              </a:xfrm>
              <a:prstGeom prst="rect">
                <a:avLst/>
              </a:prstGeom>
              <a:noFill/>
            </p:spPr>
          </p:pic>
          <p:sp>
            <p:nvSpPr>
              <p:cNvPr id="82954" name="AutoShape 10"/>
              <p:cNvSpPr>
                <a:spLocks noChangeArrowheads="1"/>
              </p:cNvSpPr>
              <p:nvPr/>
            </p:nvSpPr>
            <p:spPr bwMode="auto">
              <a:xfrm flipH="1">
                <a:off x="1973" y="1269"/>
                <a:ext cx="3375" cy="1104"/>
              </a:xfrm>
              <a:prstGeom prst="roundRect">
                <a:avLst>
                  <a:gd name="adj" fmla="val 6282"/>
                </a:avLst>
              </a:prstGeom>
              <a:gradFill rotWithShape="1">
                <a:gsLst>
                  <a:gs pos="0">
                    <a:schemeClr val="bg1">
                      <a:alpha val="0"/>
                    </a:schemeClr>
                  </a:gs>
                  <a:gs pos="100000">
                    <a:srgbClr val="0066FF"/>
                  </a:gs>
                </a:gsLst>
                <a:lin ang="0" scaled="1"/>
              </a:gradFill>
              <a:ln w="9525">
                <a:noFill/>
                <a:round/>
                <a:headEnd/>
                <a:tailEnd/>
              </a:ln>
              <a:effectLst/>
            </p:spPr>
            <p:txBody>
              <a:bodyPr wrap="none" anchor="ctr"/>
              <a:lstStyle/>
              <a:p>
                <a:endParaRPr lang="en-US"/>
              </a:p>
            </p:txBody>
          </p:sp>
          <p:sp>
            <p:nvSpPr>
              <p:cNvPr id="82955" name="AutoShape 11"/>
              <p:cNvSpPr>
                <a:spLocks noChangeArrowheads="1"/>
              </p:cNvSpPr>
              <p:nvPr/>
            </p:nvSpPr>
            <p:spPr bwMode="auto">
              <a:xfrm flipH="1">
                <a:off x="2012" y="1313"/>
                <a:ext cx="3375" cy="1015"/>
              </a:xfrm>
              <a:prstGeom prst="roundRect">
                <a:avLst>
                  <a:gd name="adj" fmla="val 7278"/>
                </a:avLst>
              </a:prstGeom>
              <a:gradFill rotWithShape="1">
                <a:gsLst>
                  <a:gs pos="0">
                    <a:schemeClr val="bg1">
                      <a:alpha val="0"/>
                    </a:schemeClr>
                  </a:gs>
                  <a:gs pos="100000">
                    <a:srgbClr val="99CCFF"/>
                  </a:gs>
                </a:gsLst>
                <a:lin ang="0" scaled="1"/>
              </a:gradFill>
              <a:ln w="9525">
                <a:noFill/>
                <a:round/>
                <a:headEnd/>
                <a:tailEnd/>
              </a:ln>
              <a:effectLst/>
            </p:spPr>
            <p:txBody>
              <a:bodyPr wrap="none" anchor="ctr"/>
              <a:lstStyle/>
              <a:p>
                <a:endParaRPr lang="en-US"/>
              </a:p>
            </p:txBody>
          </p:sp>
        </p:grpSp>
        <p:sp>
          <p:nvSpPr>
            <p:cNvPr id="82956" name="Rectangle 12"/>
            <p:cNvSpPr>
              <a:spLocks noChangeArrowheads="1"/>
            </p:cNvSpPr>
            <p:nvPr/>
          </p:nvSpPr>
          <p:spPr bwMode="auto">
            <a:xfrm>
              <a:off x="1886" y="1580"/>
              <a:ext cx="140" cy="1013"/>
            </a:xfrm>
            <a:prstGeom prst="rect">
              <a:avLst/>
            </a:prstGeom>
            <a:solidFill>
              <a:srgbClr val="CCECFF"/>
            </a:solidFill>
            <a:ln w="9525">
              <a:noFill/>
              <a:miter lim="800000"/>
              <a:headEnd/>
              <a:tailEnd/>
            </a:ln>
            <a:effectLst/>
          </p:spPr>
          <p:txBody>
            <a:bodyPr wrap="none" anchor="ctr"/>
            <a:lstStyle/>
            <a:p>
              <a:endParaRPr lang="en-US"/>
            </a:p>
          </p:txBody>
        </p:sp>
        <p:sp>
          <p:nvSpPr>
            <p:cNvPr id="82957" name="AutoShape 13"/>
            <p:cNvSpPr>
              <a:spLocks noChangeArrowheads="1"/>
            </p:cNvSpPr>
            <p:nvPr/>
          </p:nvSpPr>
          <p:spPr bwMode="auto">
            <a:xfrm rot="-5400000">
              <a:off x="1390" y="1965"/>
              <a:ext cx="1013" cy="245"/>
            </a:xfrm>
            <a:prstGeom prst="roundRect">
              <a:avLst>
                <a:gd name="adj" fmla="val 23009"/>
              </a:avLst>
            </a:prstGeom>
            <a:solidFill>
              <a:srgbClr val="CCECFF"/>
            </a:solidFill>
            <a:ln w="9525">
              <a:noFill/>
              <a:round/>
              <a:headEnd/>
              <a:tailEnd/>
            </a:ln>
            <a:effectLst/>
          </p:spPr>
          <p:txBody>
            <a:bodyPr wrap="none" anchor="ctr"/>
            <a:lstStyle/>
            <a:p>
              <a:pPr algn="ctr"/>
              <a:r>
                <a:rPr lang="en-US" b="1">
                  <a:latin typeface="Microsoft Sans Serif" pitchFamily="34" charset="0"/>
                </a:rPr>
                <a:t>INCLUDED</a:t>
              </a:r>
            </a:p>
          </p:txBody>
        </p:sp>
      </p:grpSp>
      <p:sp>
        <p:nvSpPr>
          <p:cNvPr id="82958" name="Rectangle 14"/>
          <p:cNvSpPr>
            <a:spLocks noChangeArrowheads="1"/>
          </p:cNvSpPr>
          <p:nvPr/>
        </p:nvSpPr>
        <p:spPr bwMode="auto">
          <a:xfrm>
            <a:off x="3173413" y="2578100"/>
            <a:ext cx="5737225" cy="1040285"/>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chemeClr val="accent2"/>
              </a:buClr>
              <a:buFont typeface="Wingdings" pitchFamily="2" charset="2"/>
              <a:buChar char="ü"/>
            </a:pPr>
            <a:r>
              <a:rPr lang="en-US" sz="2800" b="1" dirty="0">
                <a:latin typeface="Calibri" pitchFamily="34" charset="0"/>
              </a:rPr>
              <a:t>Enterprise Production Ready</a:t>
            </a:r>
          </a:p>
          <a:p>
            <a:pPr marL="465138" lvl="1" indent="-350838">
              <a:spcBef>
                <a:spcPts val="0"/>
              </a:spcBef>
              <a:spcAft>
                <a:spcPct val="20000"/>
              </a:spcAft>
              <a:buClr>
                <a:schemeClr val="accent2"/>
              </a:buClr>
              <a:buFont typeface="Wingdings" pitchFamily="2" charset="2"/>
              <a:buChar char="ü"/>
            </a:pPr>
            <a:r>
              <a:rPr lang="en-US" sz="2800" b="1" dirty="0">
                <a:latin typeface="Calibri" pitchFamily="34" charset="0"/>
              </a:rPr>
              <a:t>No Time-Outs, No User Limits</a:t>
            </a:r>
          </a:p>
        </p:txBody>
      </p:sp>
      <p:sp>
        <p:nvSpPr>
          <p:cNvPr id="82959" name="Rectangle 15"/>
          <p:cNvSpPr>
            <a:spLocks noChangeArrowheads="1"/>
          </p:cNvSpPr>
          <p:nvPr/>
        </p:nvSpPr>
        <p:spPr bwMode="auto">
          <a:xfrm>
            <a:off x="3173413" y="3600450"/>
            <a:ext cx="5273675" cy="523220"/>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chemeClr val="accent2"/>
              </a:buClr>
              <a:buFont typeface="Wingdings" pitchFamily="2" charset="2"/>
              <a:buChar char="ü"/>
            </a:pPr>
            <a:r>
              <a:rPr lang="en-US" sz="2800" b="1">
                <a:latin typeface="Calibri" pitchFamily="34" charset="0"/>
              </a:rPr>
              <a:t>Fast Growing PLM Community </a:t>
            </a:r>
          </a:p>
        </p:txBody>
      </p:sp>
      <p:grpSp>
        <p:nvGrpSpPr>
          <p:cNvPr id="82960" name="Group 16"/>
          <p:cNvGrpSpPr>
            <a:grpSpLocks/>
          </p:cNvGrpSpPr>
          <p:nvPr/>
        </p:nvGrpSpPr>
        <p:grpSpPr bwMode="auto">
          <a:xfrm>
            <a:off x="2687638" y="4521200"/>
            <a:ext cx="6456362" cy="2051050"/>
            <a:chOff x="1693" y="2848"/>
            <a:chExt cx="4067" cy="1292"/>
          </a:xfrm>
        </p:grpSpPr>
        <p:grpSp>
          <p:nvGrpSpPr>
            <p:cNvPr id="82961" name="Group 17"/>
            <p:cNvGrpSpPr>
              <a:grpSpLocks/>
            </p:cNvGrpSpPr>
            <p:nvPr/>
          </p:nvGrpSpPr>
          <p:grpSpPr bwMode="auto">
            <a:xfrm>
              <a:off x="1693" y="2848"/>
              <a:ext cx="4067" cy="1292"/>
              <a:chOff x="1931" y="2583"/>
              <a:chExt cx="3462" cy="1292"/>
            </a:xfrm>
          </p:grpSpPr>
          <p:pic>
            <p:nvPicPr>
              <p:cNvPr id="82962" name="Picture 18" descr="Glass_Text_Box"/>
              <p:cNvPicPr>
                <a:picLocks noChangeAspect="1" noChangeArrowheads="1"/>
              </p:cNvPicPr>
              <p:nvPr/>
            </p:nvPicPr>
            <p:blipFill>
              <a:blip r:embed="rId7" cstate="print"/>
              <a:srcRect/>
              <a:stretch>
                <a:fillRect/>
              </a:stretch>
            </p:blipFill>
            <p:spPr bwMode="auto">
              <a:xfrm>
                <a:off x="1931" y="2583"/>
                <a:ext cx="2976" cy="1292"/>
              </a:xfrm>
              <a:prstGeom prst="rect">
                <a:avLst/>
              </a:prstGeom>
              <a:noFill/>
            </p:spPr>
          </p:pic>
          <p:sp>
            <p:nvSpPr>
              <p:cNvPr id="82963" name="AutoShape 19"/>
              <p:cNvSpPr>
                <a:spLocks noChangeArrowheads="1"/>
              </p:cNvSpPr>
              <p:nvPr/>
            </p:nvSpPr>
            <p:spPr bwMode="auto">
              <a:xfrm flipH="1">
                <a:off x="1979" y="2636"/>
                <a:ext cx="3375" cy="1104"/>
              </a:xfrm>
              <a:prstGeom prst="roundRect">
                <a:avLst>
                  <a:gd name="adj" fmla="val 6282"/>
                </a:avLst>
              </a:prstGeom>
              <a:gradFill rotWithShape="1">
                <a:gsLst>
                  <a:gs pos="0">
                    <a:schemeClr val="bg1">
                      <a:alpha val="0"/>
                    </a:schemeClr>
                  </a:gs>
                  <a:gs pos="100000">
                    <a:srgbClr val="009900"/>
                  </a:gs>
                </a:gsLst>
                <a:lin ang="0" scaled="1"/>
              </a:gradFill>
              <a:ln w="9525">
                <a:noFill/>
                <a:round/>
                <a:headEnd/>
                <a:tailEnd/>
              </a:ln>
              <a:effectLst/>
            </p:spPr>
            <p:txBody>
              <a:bodyPr wrap="none" anchor="ctr"/>
              <a:lstStyle/>
              <a:p>
                <a:endParaRPr lang="en-US"/>
              </a:p>
            </p:txBody>
          </p:sp>
          <p:sp>
            <p:nvSpPr>
              <p:cNvPr id="82964" name="AutoShape 20"/>
              <p:cNvSpPr>
                <a:spLocks noChangeArrowheads="1"/>
              </p:cNvSpPr>
              <p:nvPr/>
            </p:nvSpPr>
            <p:spPr bwMode="auto">
              <a:xfrm flipH="1">
                <a:off x="2018" y="2680"/>
                <a:ext cx="3375" cy="1015"/>
              </a:xfrm>
              <a:prstGeom prst="roundRect">
                <a:avLst>
                  <a:gd name="adj" fmla="val 7278"/>
                </a:avLst>
              </a:prstGeom>
              <a:gradFill rotWithShape="1">
                <a:gsLst>
                  <a:gs pos="0">
                    <a:schemeClr val="bg1">
                      <a:alpha val="0"/>
                    </a:schemeClr>
                  </a:gs>
                  <a:gs pos="100000">
                    <a:srgbClr val="33CC33"/>
                  </a:gs>
                </a:gsLst>
                <a:lin ang="0" scaled="1"/>
              </a:gradFill>
              <a:ln w="9525">
                <a:noFill/>
                <a:round/>
                <a:headEnd/>
                <a:tailEnd/>
              </a:ln>
              <a:effectLst/>
            </p:spPr>
            <p:txBody>
              <a:bodyPr wrap="none" anchor="ctr"/>
              <a:lstStyle/>
              <a:p>
                <a:endParaRPr lang="en-US"/>
              </a:p>
            </p:txBody>
          </p:sp>
        </p:grpSp>
        <p:sp>
          <p:nvSpPr>
            <p:cNvPr id="82965" name="Rectangle 21"/>
            <p:cNvSpPr>
              <a:spLocks noChangeArrowheads="1"/>
            </p:cNvSpPr>
            <p:nvPr/>
          </p:nvSpPr>
          <p:spPr bwMode="auto">
            <a:xfrm>
              <a:off x="1892" y="2947"/>
              <a:ext cx="140" cy="1013"/>
            </a:xfrm>
            <a:prstGeom prst="rect">
              <a:avLst/>
            </a:prstGeom>
            <a:solidFill>
              <a:srgbClr val="66FF33"/>
            </a:solidFill>
            <a:ln w="9525">
              <a:noFill/>
              <a:miter lim="800000"/>
              <a:headEnd/>
              <a:tailEnd/>
            </a:ln>
            <a:effectLst/>
          </p:spPr>
          <p:txBody>
            <a:bodyPr wrap="none" anchor="ctr"/>
            <a:lstStyle/>
            <a:p>
              <a:endParaRPr lang="en-US"/>
            </a:p>
          </p:txBody>
        </p:sp>
        <p:sp>
          <p:nvSpPr>
            <p:cNvPr id="82966" name="AutoShape 22"/>
            <p:cNvSpPr>
              <a:spLocks noChangeArrowheads="1"/>
            </p:cNvSpPr>
            <p:nvPr/>
          </p:nvSpPr>
          <p:spPr bwMode="auto">
            <a:xfrm rot="-5400000">
              <a:off x="1396" y="3332"/>
              <a:ext cx="1013" cy="245"/>
            </a:xfrm>
            <a:prstGeom prst="roundRect">
              <a:avLst>
                <a:gd name="adj" fmla="val 23009"/>
              </a:avLst>
            </a:prstGeom>
            <a:solidFill>
              <a:srgbClr val="66FF33"/>
            </a:solidFill>
            <a:ln w="9525">
              <a:noFill/>
              <a:round/>
              <a:headEnd/>
              <a:tailEnd/>
            </a:ln>
            <a:effectLst/>
          </p:spPr>
          <p:txBody>
            <a:bodyPr wrap="none" anchor="ctr"/>
            <a:lstStyle/>
            <a:p>
              <a:pPr algn="ctr"/>
              <a:r>
                <a:rPr lang="en-US" b="1">
                  <a:latin typeface="Microsoft Sans Serif" pitchFamily="34" charset="0"/>
                </a:rPr>
                <a:t>BENEFITS</a:t>
              </a:r>
            </a:p>
          </p:txBody>
        </p:sp>
      </p:grpSp>
      <p:sp>
        <p:nvSpPr>
          <p:cNvPr id="82967" name="Rectangle 23"/>
          <p:cNvSpPr>
            <a:spLocks noChangeArrowheads="1"/>
          </p:cNvSpPr>
          <p:nvPr/>
        </p:nvSpPr>
        <p:spPr bwMode="auto">
          <a:xfrm>
            <a:off x="3182938" y="4760913"/>
            <a:ext cx="5961062" cy="1557349"/>
          </a:xfrm>
          <a:prstGeom prst="rect">
            <a:avLst/>
          </a:prstGeom>
          <a:noFill/>
          <a:ln w="9525">
            <a:noFill/>
            <a:miter lim="800000"/>
            <a:headEnd/>
            <a:tailEnd/>
          </a:ln>
          <a:effectLst/>
        </p:spPr>
        <p:txBody>
          <a:bodyPr>
            <a:spAutoFit/>
          </a:bodyPr>
          <a:lstStyle/>
          <a:p>
            <a:pPr marL="465138" lvl="1" indent="-350838">
              <a:spcBef>
                <a:spcPct val="20000"/>
              </a:spcBef>
              <a:spcAft>
                <a:spcPct val="20000"/>
              </a:spcAft>
              <a:buClr>
                <a:srgbClr val="FFCC00"/>
              </a:buClr>
              <a:buFont typeface="Wingdings" pitchFamily="2" charset="2"/>
              <a:buChar char="ü"/>
            </a:pPr>
            <a:r>
              <a:rPr lang="en-US" sz="2800" b="1" dirty="0">
                <a:latin typeface="Calibri" pitchFamily="34" charset="0"/>
              </a:rPr>
              <a:t>Uses Microsoft Platform &amp; Skills</a:t>
            </a:r>
          </a:p>
          <a:p>
            <a:pPr marL="465138" lvl="1" indent="-350838">
              <a:spcBef>
                <a:spcPts val="0"/>
              </a:spcBef>
              <a:spcAft>
                <a:spcPct val="20000"/>
              </a:spcAft>
              <a:buClr>
                <a:srgbClr val="FFCC00"/>
              </a:buClr>
              <a:buFont typeface="Wingdings" pitchFamily="2" charset="2"/>
              <a:buChar char="ü"/>
            </a:pPr>
            <a:r>
              <a:rPr lang="en-US" sz="2800" b="1" dirty="0">
                <a:latin typeface="Calibri" pitchFamily="34" charset="0"/>
              </a:rPr>
              <a:t>Enterprise Class Support</a:t>
            </a:r>
          </a:p>
          <a:p>
            <a:pPr marL="465138" lvl="1" indent="-350838">
              <a:spcBef>
                <a:spcPts val="0"/>
              </a:spcBef>
              <a:spcAft>
                <a:spcPct val="20000"/>
              </a:spcAft>
              <a:buClr>
                <a:srgbClr val="FFCC00"/>
              </a:buClr>
              <a:buFont typeface="Wingdings" pitchFamily="2" charset="2"/>
              <a:buChar char="ü"/>
            </a:pPr>
            <a:r>
              <a:rPr lang="en-US" sz="2800" b="1" dirty="0">
                <a:latin typeface="Calibri" pitchFamily="34" charset="0"/>
              </a:rPr>
              <a:t>No PLM License </a:t>
            </a:r>
            <a:r>
              <a:rPr lang="en-US" sz="2800" b="1" dirty="0" smtClean="0">
                <a:latin typeface="Calibri" pitchFamily="34" charset="0"/>
              </a:rPr>
              <a:t>Fees</a:t>
            </a:r>
            <a:endParaRPr lang="en-US" sz="2800" b="1" dirty="0">
              <a:latin typeface="Calibri" pitchFamily="34" charset="0"/>
            </a:endParaRPr>
          </a:p>
        </p:txBody>
      </p:sp>
      <p:grpSp>
        <p:nvGrpSpPr>
          <p:cNvPr id="82968" name="Group 24"/>
          <p:cNvGrpSpPr>
            <a:grpSpLocks/>
          </p:cNvGrpSpPr>
          <p:nvPr/>
        </p:nvGrpSpPr>
        <p:grpSpPr bwMode="auto">
          <a:xfrm>
            <a:off x="503238" y="1146175"/>
            <a:ext cx="3665537" cy="815975"/>
            <a:chOff x="317" y="854"/>
            <a:chExt cx="2309" cy="514"/>
          </a:xfrm>
        </p:grpSpPr>
        <p:pic>
          <p:nvPicPr>
            <p:cNvPr id="82969" name="Picture 25" descr="arasINNOVATOR_72_RGB"/>
            <p:cNvPicPr>
              <a:picLocks noChangeAspect="1" noChangeArrowheads="1"/>
            </p:cNvPicPr>
            <p:nvPr/>
          </p:nvPicPr>
          <p:blipFill>
            <a:blip r:embed="rId8" cstate="print"/>
            <a:srcRect/>
            <a:stretch>
              <a:fillRect/>
            </a:stretch>
          </p:blipFill>
          <p:spPr bwMode="auto">
            <a:xfrm>
              <a:off x="317" y="854"/>
              <a:ext cx="2309" cy="411"/>
            </a:xfrm>
            <a:prstGeom prst="rect">
              <a:avLst/>
            </a:prstGeom>
            <a:noFill/>
          </p:spPr>
        </p:pic>
        <p:sp>
          <p:nvSpPr>
            <p:cNvPr id="82970" name="Text Box 26"/>
            <p:cNvSpPr txBox="1">
              <a:spLocks noChangeArrowheads="1"/>
            </p:cNvSpPr>
            <p:nvPr/>
          </p:nvSpPr>
          <p:spPr bwMode="auto">
            <a:xfrm>
              <a:off x="542" y="1224"/>
              <a:ext cx="1946" cy="144"/>
            </a:xfrm>
            <a:prstGeom prst="rect">
              <a:avLst/>
            </a:prstGeom>
            <a:noFill/>
            <a:ln w="9525">
              <a:noFill/>
              <a:miter lim="800000"/>
              <a:headEnd/>
              <a:tailEnd/>
            </a:ln>
            <a:effectLst/>
          </p:spPr>
          <p:txBody>
            <a:bodyPr wrap="none" lIns="0" tIns="0" rIns="0" bIns="0">
              <a:spAutoFit/>
            </a:bodyPr>
            <a:lstStyle/>
            <a:p>
              <a:r>
                <a:rPr lang="en-US" sz="1500" b="1">
                  <a:solidFill>
                    <a:srgbClr val="4D4D4D"/>
                  </a:solidFill>
                </a:rPr>
                <a:t>Microsoft Enterprise Open Source</a:t>
              </a:r>
            </a:p>
          </p:txBody>
        </p:sp>
      </p:grpSp>
      <p:sp>
        <p:nvSpPr>
          <p:cNvPr id="82972" name="Rectangle 28"/>
          <p:cNvSpPr>
            <a:spLocks noGrp="1" noChangeArrowheads="1"/>
          </p:cNvSpPr>
          <p:nvPr>
            <p:ph type="title"/>
          </p:nvPr>
        </p:nvSpPr>
        <p:spPr>
          <a:xfrm>
            <a:off x="1" y="0"/>
            <a:ext cx="6724650" cy="1082675"/>
          </a:xfrm>
          <a:noFill/>
          <a:ln/>
        </p:spPr>
        <p:txBody>
          <a:bodyPr wrap="none" lIns="0" rIns="0"/>
          <a:lstStyle/>
          <a:p>
            <a:pPr marL="114300"/>
            <a:r>
              <a:rPr lang="en-US" sz="3600" b="1" dirty="0">
                <a:latin typeface="Calibri" pitchFamily="34" charset="0"/>
              </a:rPr>
              <a:t>Enterprise Open Source</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59513" cy="1082675"/>
          </a:xfrm>
        </p:spPr>
        <p:txBody>
          <a:bodyPr/>
          <a:lstStyle/>
          <a:p>
            <a:r>
              <a:rPr lang="en-US" sz="3600" b="1" dirty="0" smtClean="0">
                <a:solidFill>
                  <a:schemeClr val="tx1"/>
                </a:solidFill>
                <a:latin typeface="Calibri" pitchFamily="34" charset="0"/>
              </a:rPr>
              <a:t>Quick Facts…</a:t>
            </a:r>
            <a:br>
              <a:rPr lang="en-US" sz="3600" b="1" dirty="0" smtClean="0">
                <a:solidFill>
                  <a:schemeClr val="tx1"/>
                </a:solidFill>
                <a:latin typeface="Calibri" pitchFamily="34" charset="0"/>
              </a:rPr>
            </a:br>
            <a:r>
              <a:rPr lang="en-US" sz="3600" b="1" dirty="0" smtClean="0">
                <a:solidFill>
                  <a:schemeClr val="tx1"/>
                </a:solidFill>
                <a:latin typeface="Calibri" pitchFamily="34" charset="0"/>
              </a:rPr>
              <a:t>Enterprise Open Source</a:t>
            </a:r>
            <a:endParaRPr lang="en-US" sz="3600" b="1" dirty="0">
              <a:solidFill>
                <a:schemeClr val="tx1"/>
              </a:solidFill>
              <a:latin typeface="Calibri" pitchFamily="34" charset="0"/>
            </a:endParaRPr>
          </a:p>
        </p:txBody>
      </p:sp>
      <p:sp>
        <p:nvSpPr>
          <p:cNvPr id="3" name="Content Placeholder 2"/>
          <p:cNvSpPr>
            <a:spLocks noGrp="1"/>
          </p:cNvSpPr>
          <p:nvPr>
            <p:ph idx="1"/>
          </p:nvPr>
        </p:nvSpPr>
        <p:spPr>
          <a:xfrm>
            <a:off x="0" y="1277257"/>
            <a:ext cx="8795657" cy="5254172"/>
          </a:xfrm>
        </p:spPr>
        <p:txBody>
          <a:bodyPr/>
          <a:lstStyle/>
          <a:p>
            <a:pPr>
              <a:spcBef>
                <a:spcPts val="600"/>
              </a:spcBef>
              <a:spcAft>
                <a:spcPts val="600"/>
              </a:spcAft>
            </a:pPr>
            <a:r>
              <a:rPr lang="en-US" b="1" dirty="0" smtClean="0">
                <a:latin typeface="Calibri" pitchFamily="34" charset="0"/>
              </a:rPr>
              <a:t>Switched to Enterprise Open Source in Jan 2007</a:t>
            </a:r>
          </a:p>
          <a:p>
            <a:pPr>
              <a:spcBef>
                <a:spcPts val="1200"/>
              </a:spcBef>
              <a:spcAft>
                <a:spcPts val="0"/>
              </a:spcAft>
            </a:pPr>
            <a:r>
              <a:rPr lang="en-US" b="1" dirty="0" smtClean="0">
                <a:latin typeface="Calibri" pitchFamily="34" charset="0"/>
              </a:rPr>
              <a:t>Use Ms-PL license for OS Projects</a:t>
            </a:r>
          </a:p>
          <a:p>
            <a:pPr lvl="1">
              <a:spcBef>
                <a:spcPts val="600"/>
              </a:spcBef>
              <a:spcAft>
                <a:spcPts val="0"/>
              </a:spcAft>
            </a:pPr>
            <a:r>
              <a:rPr lang="en-US" dirty="0" smtClean="0">
                <a:latin typeface="Calibri" pitchFamily="34" charset="0"/>
              </a:rPr>
              <a:t>OSI certified</a:t>
            </a:r>
          </a:p>
          <a:p>
            <a:pPr lvl="1">
              <a:spcBef>
                <a:spcPts val="600"/>
              </a:spcBef>
              <a:spcAft>
                <a:spcPts val="0"/>
              </a:spcAft>
            </a:pPr>
            <a:r>
              <a:rPr lang="en-US" dirty="0" smtClean="0">
                <a:latin typeface="Calibri" pitchFamily="34" charset="0"/>
              </a:rPr>
              <a:t>No contribution requirement</a:t>
            </a:r>
          </a:p>
          <a:p>
            <a:pPr lvl="1">
              <a:spcBef>
                <a:spcPts val="600"/>
              </a:spcBef>
              <a:spcAft>
                <a:spcPts val="0"/>
              </a:spcAft>
            </a:pPr>
            <a:r>
              <a:rPr lang="en-US" dirty="0" smtClean="0">
                <a:latin typeface="Calibri" pitchFamily="34" charset="0"/>
              </a:rPr>
              <a:t>Freedom to use, modify, redistribute</a:t>
            </a:r>
          </a:p>
          <a:p>
            <a:pPr>
              <a:spcBef>
                <a:spcPts val="1200"/>
              </a:spcBef>
              <a:spcAft>
                <a:spcPts val="0"/>
              </a:spcAft>
            </a:pPr>
            <a:r>
              <a:rPr lang="en-US" b="1" dirty="0" smtClean="0">
                <a:latin typeface="Calibri" pitchFamily="34" charset="0"/>
              </a:rPr>
              <a:t>Aras Innovator is freely available</a:t>
            </a:r>
          </a:p>
          <a:p>
            <a:pPr lvl="1">
              <a:spcBef>
                <a:spcPts val="600"/>
              </a:spcBef>
              <a:spcAft>
                <a:spcPts val="0"/>
              </a:spcAft>
            </a:pPr>
            <a:r>
              <a:rPr lang="en-US" dirty="0" smtClean="0">
                <a:latin typeface="Calibri" pitchFamily="34" charset="0"/>
              </a:rPr>
              <a:t>No License Expenses</a:t>
            </a:r>
          </a:p>
          <a:p>
            <a:pPr lvl="1">
              <a:spcBef>
                <a:spcPts val="600"/>
              </a:spcBef>
              <a:spcAft>
                <a:spcPts val="0"/>
              </a:spcAft>
            </a:pPr>
            <a:r>
              <a:rPr lang="en-US" dirty="0" smtClean="0">
                <a:latin typeface="Calibri" pitchFamily="34" charset="0"/>
              </a:rPr>
              <a:t>Enterprise Production-Ready System</a:t>
            </a:r>
          </a:p>
          <a:p>
            <a:pPr>
              <a:spcBef>
                <a:spcPts val="1800"/>
              </a:spcBef>
              <a:spcAft>
                <a:spcPts val="600"/>
              </a:spcAft>
            </a:pPr>
            <a:r>
              <a:rPr lang="en-US" b="1" dirty="0" smtClean="0">
                <a:latin typeface="Calibri" pitchFamily="34" charset="0"/>
              </a:rPr>
              <a:t>Aras distributes as enterprise open source, we don’t use Open Source</a:t>
            </a:r>
          </a:p>
        </p:txBody>
      </p:sp>
      <p:sp>
        <p:nvSpPr>
          <p:cNvPr id="4" name="Date Placeholder 3"/>
          <p:cNvSpPr>
            <a:spLocks noGrp="1"/>
          </p:cNvSpPr>
          <p:nvPr>
            <p:ph type="dt" sz="half" idx="10"/>
          </p:nvPr>
        </p:nvSpPr>
        <p:spPr/>
        <p:txBody>
          <a:bodyPr/>
          <a:lstStyle/>
          <a:p>
            <a:pPr>
              <a:defRPr/>
            </a:pPr>
            <a:r>
              <a:rPr lang="en-US" dirty="0" smtClean="0"/>
              <a:t>Slide </a:t>
            </a:r>
            <a:fld id="{A0B033CE-2561-4D5F-B7D8-BAF46D3ABD76}" type="slidenum">
              <a:rPr lang="en-US" smtClean="0"/>
              <a:pPr>
                <a:defRPr/>
              </a:pPr>
              <a:t>13</a:t>
            </a:fld>
            <a:r>
              <a:rPr lang="en-US" dirty="0" smtClean="0"/>
              <a:t>	</a:t>
            </a:r>
            <a:endParaRPr lang="en-US"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ounded Rectangle 16"/>
          <p:cNvSpPr/>
          <p:nvPr/>
        </p:nvSpPr>
        <p:spPr bwMode="auto">
          <a:xfrm>
            <a:off x="1973943" y="1320800"/>
            <a:ext cx="6995886" cy="3889829"/>
          </a:xfrm>
          <a:prstGeom prst="roundRect">
            <a:avLst>
              <a:gd name="adj" fmla="val 6592"/>
            </a:avLst>
          </a:prstGeom>
          <a:solidFill>
            <a:schemeClr val="accent1">
              <a:alpha val="50000"/>
            </a:schemeClr>
          </a:solidFill>
          <a:ln w="9525" cap="flat" cmpd="sng" algn="ctr">
            <a:solidFill>
              <a:schemeClr val="bg1">
                <a:lumMod val="50000"/>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 name="Rectangle 2"/>
          <p:cNvSpPr/>
          <p:nvPr/>
        </p:nvSpPr>
        <p:spPr>
          <a:xfrm>
            <a:off x="2234780" y="1810657"/>
            <a:ext cx="4038600" cy="1905000"/>
          </a:xfrm>
          <a:prstGeom prst="rect">
            <a:avLst/>
          </a:prstGeom>
          <a:solidFill>
            <a:srgbClr val="FFC0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Open Source Solutions</a:t>
            </a:r>
            <a:endParaRPr lang="en-US" dirty="0">
              <a:solidFill>
                <a:schemeClr val="tx1"/>
              </a:solidFill>
              <a:latin typeface="Calibri" pitchFamily="34" charset="0"/>
            </a:endParaRPr>
          </a:p>
        </p:txBody>
      </p:sp>
      <p:sp>
        <p:nvSpPr>
          <p:cNvPr id="4" name="Rectangle 3"/>
          <p:cNvSpPr/>
          <p:nvPr/>
        </p:nvSpPr>
        <p:spPr>
          <a:xfrm>
            <a:off x="2220266" y="3810000"/>
            <a:ext cx="4038600" cy="533400"/>
          </a:xfrm>
          <a:prstGeom prst="rect">
            <a:avLst/>
          </a:prstGeom>
          <a:solidFill>
            <a:srgbClr val="FF99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Community Source Framework</a:t>
            </a:r>
            <a:endParaRPr lang="en-US" dirty="0">
              <a:solidFill>
                <a:schemeClr val="tx1"/>
              </a:solidFill>
              <a:latin typeface="Calibri" pitchFamily="34" charset="0"/>
            </a:endParaRPr>
          </a:p>
        </p:txBody>
      </p:sp>
      <p:sp>
        <p:nvSpPr>
          <p:cNvPr id="5" name="Rectangle 4"/>
          <p:cNvSpPr/>
          <p:nvPr/>
        </p:nvSpPr>
        <p:spPr>
          <a:xfrm>
            <a:off x="2220266" y="4466772"/>
            <a:ext cx="4038600" cy="533400"/>
          </a:xfrm>
          <a:prstGeom prst="rect">
            <a:avLst/>
          </a:prstGeom>
          <a:solidFill>
            <a:srgbClr val="FF66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Standard Commercial Platforms</a:t>
            </a:r>
            <a:endParaRPr lang="en-US" dirty="0">
              <a:solidFill>
                <a:schemeClr val="tx1"/>
              </a:solidFill>
              <a:latin typeface="Calibri" pitchFamily="34" charset="0"/>
            </a:endParaRPr>
          </a:p>
        </p:txBody>
      </p:sp>
      <p:sp>
        <p:nvSpPr>
          <p:cNvPr id="12" name="Rectangular Callout 11"/>
          <p:cNvSpPr/>
          <p:nvPr/>
        </p:nvSpPr>
        <p:spPr>
          <a:xfrm>
            <a:off x="66674" y="3628572"/>
            <a:ext cx="1799771" cy="1419678"/>
          </a:xfrm>
          <a:prstGeom prst="wedgeRectCallout">
            <a:avLst>
              <a:gd name="adj1" fmla="val 88077"/>
              <a:gd name="adj2" fmla="val -177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0"/>
          <p:cNvSpPr/>
          <p:nvPr/>
        </p:nvSpPr>
        <p:spPr>
          <a:xfrm>
            <a:off x="66674" y="1781630"/>
            <a:ext cx="1799771" cy="1399720"/>
          </a:xfrm>
          <a:prstGeom prst="wedgeRectCallout">
            <a:avLst>
              <a:gd name="adj1" fmla="val 90173"/>
              <a:gd name="adj2" fmla="val 23667"/>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2" name="Title 1"/>
          <p:cNvSpPr>
            <a:spLocks noGrp="1"/>
          </p:cNvSpPr>
          <p:nvPr>
            <p:ph type="title"/>
          </p:nvPr>
        </p:nvSpPr>
        <p:spPr>
          <a:xfrm>
            <a:off x="0" y="0"/>
            <a:ext cx="8686800" cy="990600"/>
          </a:xfrm>
        </p:spPr>
        <p:txBody>
          <a:bodyPr>
            <a:noAutofit/>
          </a:bodyPr>
          <a:lstStyle/>
          <a:p>
            <a:r>
              <a:rPr lang="en-US" sz="3600" b="1" dirty="0" smtClean="0">
                <a:solidFill>
                  <a:schemeClr val="tx1"/>
                </a:solidFill>
                <a:latin typeface="Calibri" pitchFamily="34" charset="0"/>
              </a:rPr>
              <a:t>What is</a:t>
            </a:r>
            <a:br>
              <a:rPr lang="en-US" sz="3600" b="1" dirty="0" smtClean="0">
                <a:solidFill>
                  <a:schemeClr val="tx1"/>
                </a:solidFill>
                <a:latin typeface="Calibri" pitchFamily="34" charset="0"/>
              </a:rPr>
            </a:br>
            <a:r>
              <a:rPr lang="en-US" sz="3600" b="1" dirty="0" smtClean="0">
                <a:solidFill>
                  <a:schemeClr val="tx1"/>
                </a:solidFill>
                <a:latin typeface="Calibri" pitchFamily="34" charset="0"/>
              </a:rPr>
              <a:t>Enterprise Open Source?</a:t>
            </a:r>
            <a:endParaRPr lang="en-US" sz="3600" b="1" dirty="0">
              <a:solidFill>
                <a:schemeClr val="tx1"/>
              </a:solidFill>
              <a:latin typeface="Calibri" pitchFamily="34" charset="0"/>
            </a:endParaRPr>
          </a:p>
        </p:txBody>
      </p:sp>
      <p:sp>
        <p:nvSpPr>
          <p:cNvPr id="6" name="TextBox 5"/>
          <p:cNvSpPr txBox="1"/>
          <p:nvPr/>
        </p:nvSpPr>
        <p:spPr>
          <a:xfrm>
            <a:off x="2414365" y="1317168"/>
            <a:ext cx="3190489" cy="461665"/>
          </a:xfrm>
          <a:prstGeom prst="rect">
            <a:avLst/>
          </a:prstGeom>
          <a:noFill/>
        </p:spPr>
        <p:txBody>
          <a:bodyPr wrap="none" rtlCol="0">
            <a:spAutoFit/>
          </a:bodyPr>
          <a:lstStyle/>
          <a:p>
            <a:r>
              <a:rPr lang="en-US" sz="2400" b="1" dirty="0" smtClean="0">
                <a:latin typeface="Calibri" pitchFamily="34" charset="0"/>
              </a:rPr>
              <a:t>Enterprise Open Source</a:t>
            </a:r>
            <a:endParaRPr lang="en-US" sz="2400" b="1" dirty="0">
              <a:latin typeface="Calibri" pitchFamily="34" charset="0"/>
            </a:endParaRPr>
          </a:p>
        </p:txBody>
      </p:sp>
      <p:sp>
        <p:nvSpPr>
          <p:cNvPr id="7" name="TextBox 6"/>
          <p:cNvSpPr txBox="1"/>
          <p:nvPr/>
        </p:nvSpPr>
        <p:spPr>
          <a:xfrm>
            <a:off x="6335066" y="2057400"/>
            <a:ext cx="1596143" cy="1015663"/>
          </a:xfrm>
          <a:prstGeom prst="rect">
            <a:avLst/>
          </a:prstGeom>
          <a:noFill/>
        </p:spPr>
        <p:txBody>
          <a:bodyPr wrap="none" rtlCol="0">
            <a:spAutoFit/>
          </a:bodyPr>
          <a:lstStyle/>
          <a:p>
            <a:r>
              <a:rPr lang="en-US" sz="2000" dirty="0" smtClean="0">
                <a:latin typeface="Calibri" pitchFamily="34" charset="0"/>
              </a:rPr>
              <a:t>Flexible</a:t>
            </a:r>
          </a:p>
          <a:p>
            <a:r>
              <a:rPr lang="en-US" sz="2000" dirty="0" smtClean="0">
                <a:latin typeface="Calibri" pitchFamily="34" charset="0"/>
              </a:rPr>
              <a:t>Extendable</a:t>
            </a:r>
          </a:p>
          <a:p>
            <a:r>
              <a:rPr lang="en-US" sz="2000" dirty="0" smtClean="0">
                <a:latin typeface="Calibri" pitchFamily="34" charset="0"/>
              </a:rPr>
              <a:t>Collaborative</a:t>
            </a:r>
          </a:p>
        </p:txBody>
      </p:sp>
      <p:sp>
        <p:nvSpPr>
          <p:cNvPr id="8" name="TextBox 7"/>
          <p:cNvSpPr txBox="1"/>
          <p:nvPr/>
        </p:nvSpPr>
        <p:spPr>
          <a:xfrm>
            <a:off x="95250" y="1872342"/>
            <a:ext cx="1480534" cy="1292662"/>
          </a:xfrm>
          <a:prstGeom prst="rect">
            <a:avLst/>
          </a:prstGeom>
          <a:noFill/>
        </p:spPr>
        <p:txBody>
          <a:bodyPr wrap="none" rtlCol="0">
            <a:spAutoFit/>
          </a:bodyPr>
          <a:lstStyle/>
          <a:p>
            <a:pPr>
              <a:spcBef>
                <a:spcPts val="600"/>
              </a:spcBef>
              <a:spcAft>
                <a:spcPts val="600"/>
              </a:spcAft>
            </a:pPr>
            <a:r>
              <a:rPr lang="en-US" sz="1600" b="1" dirty="0" smtClean="0">
                <a:latin typeface="Calibri" pitchFamily="34" charset="0"/>
                <a:hlinkClick r:id="rId2"/>
              </a:rPr>
              <a:t>Open Source</a:t>
            </a:r>
            <a:endParaRPr lang="en-US" sz="1600" b="1" dirty="0" smtClean="0">
              <a:latin typeface="Calibri" pitchFamily="34" charset="0"/>
            </a:endParaRPr>
          </a:p>
          <a:p>
            <a:pPr marL="111125" indent="-111125">
              <a:spcBef>
                <a:spcPts val="600"/>
              </a:spcBef>
              <a:spcAft>
                <a:spcPts val="600"/>
              </a:spcAft>
              <a:buFont typeface="Arial" pitchFamily="34" charset="0"/>
              <a:buChar char="•"/>
            </a:pPr>
            <a:r>
              <a:rPr lang="en-US" sz="1400" dirty="0" smtClean="0">
                <a:latin typeface="Calibri" pitchFamily="34" charset="0"/>
              </a:rPr>
              <a:t>OSI compliant</a:t>
            </a:r>
          </a:p>
          <a:p>
            <a:pPr marL="111125" indent="-111125">
              <a:spcBef>
                <a:spcPts val="600"/>
              </a:spcBef>
              <a:spcAft>
                <a:spcPts val="600"/>
              </a:spcAft>
              <a:buFont typeface="Arial" pitchFamily="34" charset="0"/>
              <a:buChar char="•"/>
            </a:pPr>
            <a:r>
              <a:rPr lang="en-US" sz="1400" dirty="0" smtClean="0">
                <a:latin typeface="Calibri" pitchFamily="34" charset="0"/>
              </a:rPr>
              <a:t>No contribution</a:t>
            </a:r>
            <a:br>
              <a:rPr lang="en-US" sz="1400" dirty="0" smtClean="0">
                <a:latin typeface="Calibri" pitchFamily="34" charset="0"/>
              </a:rPr>
            </a:br>
            <a:r>
              <a:rPr lang="en-US" sz="1400" dirty="0" smtClean="0">
                <a:latin typeface="Calibri" pitchFamily="34" charset="0"/>
              </a:rPr>
              <a:t>requirement</a:t>
            </a:r>
          </a:p>
        </p:txBody>
      </p:sp>
      <p:sp>
        <p:nvSpPr>
          <p:cNvPr id="9" name="TextBox 8"/>
          <p:cNvSpPr txBox="1"/>
          <p:nvPr/>
        </p:nvSpPr>
        <p:spPr>
          <a:xfrm>
            <a:off x="95250" y="3712026"/>
            <a:ext cx="1768433" cy="1266371"/>
          </a:xfrm>
          <a:prstGeom prst="rect">
            <a:avLst/>
          </a:prstGeom>
          <a:noFill/>
        </p:spPr>
        <p:txBody>
          <a:bodyPr wrap="none" rIns="0" rtlCol="0">
            <a:noAutofit/>
          </a:bodyPr>
          <a:lstStyle/>
          <a:p>
            <a:pPr>
              <a:spcBef>
                <a:spcPts val="600"/>
              </a:spcBef>
              <a:spcAft>
                <a:spcPts val="600"/>
              </a:spcAft>
            </a:pPr>
            <a:r>
              <a:rPr lang="en-US" sz="1600" b="1" dirty="0" smtClean="0">
                <a:latin typeface="Calibri" pitchFamily="34" charset="0"/>
                <a:hlinkClick r:id="rId3"/>
              </a:rPr>
              <a:t>Community Source</a:t>
            </a:r>
            <a:endParaRPr lang="en-US" sz="1600" b="1" dirty="0" smtClean="0">
              <a:latin typeface="Calibri" pitchFamily="34" charset="0"/>
            </a:endParaRPr>
          </a:p>
          <a:p>
            <a:pPr marL="111125" indent="-111125">
              <a:spcBef>
                <a:spcPts val="600"/>
              </a:spcBef>
              <a:spcAft>
                <a:spcPts val="600"/>
              </a:spcAft>
              <a:buFont typeface="Arial" pitchFamily="34" charset="0"/>
              <a:buChar char="•"/>
            </a:pPr>
            <a:r>
              <a:rPr lang="en-US" sz="1400" dirty="0" smtClean="0">
                <a:latin typeface="Calibri" pitchFamily="34" charset="0"/>
              </a:rPr>
              <a:t>Binary download</a:t>
            </a:r>
          </a:p>
          <a:p>
            <a:pPr marL="111125" indent="-111125">
              <a:spcBef>
                <a:spcPts val="600"/>
              </a:spcBef>
              <a:spcAft>
                <a:spcPts val="600"/>
              </a:spcAft>
              <a:buFont typeface="Arial" pitchFamily="34" charset="0"/>
              <a:buChar char="•"/>
            </a:pPr>
            <a:r>
              <a:rPr lang="en-US" sz="1400" dirty="0" smtClean="0">
                <a:latin typeface="Calibri" pitchFamily="34" charset="0"/>
              </a:rPr>
              <a:t>Provides corporate</a:t>
            </a:r>
            <a:br>
              <a:rPr lang="en-US" sz="1400" dirty="0" smtClean="0">
                <a:latin typeface="Calibri" pitchFamily="34" charset="0"/>
              </a:rPr>
            </a:br>
            <a:r>
              <a:rPr lang="en-US" sz="1400" dirty="0" smtClean="0">
                <a:latin typeface="Calibri" pitchFamily="34" charset="0"/>
              </a:rPr>
              <a:t>security and control</a:t>
            </a:r>
          </a:p>
        </p:txBody>
      </p:sp>
      <p:sp>
        <p:nvSpPr>
          <p:cNvPr id="10" name="TextBox 9"/>
          <p:cNvSpPr txBox="1"/>
          <p:nvPr/>
        </p:nvSpPr>
        <p:spPr>
          <a:xfrm>
            <a:off x="457200" y="5257800"/>
            <a:ext cx="8229600" cy="1295400"/>
          </a:xfrm>
          <a:prstGeom prst="rect">
            <a:avLst/>
          </a:prstGeom>
          <a:noFill/>
        </p:spPr>
        <p:txBody>
          <a:bodyPr wrap="square" rtlCol="0">
            <a:noAutofit/>
          </a:bodyPr>
          <a:lstStyle/>
          <a:p>
            <a:pPr>
              <a:spcAft>
                <a:spcPts val="600"/>
              </a:spcAft>
            </a:pPr>
            <a:r>
              <a:rPr lang="en-US" b="1" i="1" dirty="0" smtClean="0">
                <a:latin typeface="Calibri" pitchFamily="34" charset="0"/>
              </a:rPr>
              <a:t>Enterprise Open Source </a:t>
            </a:r>
            <a:r>
              <a:rPr lang="en-US" dirty="0" smtClean="0">
                <a:latin typeface="Calibri" pitchFamily="34" charset="0"/>
              </a:rPr>
              <a:t>combines multiple formats to provide corporations with the</a:t>
            </a:r>
            <a:br>
              <a:rPr lang="en-US" dirty="0" smtClean="0">
                <a:latin typeface="Calibri" pitchFamily="34" charset="0"/>
              </a:rPr>
            </a:br>
            <a:r>
              <a:rPr lang="en-US" dirty="0" smtClean="0">
                <a:latin typeface="Calibri" pitchFamily="34" charset="0"/>
              </a:rPr>
              <a:t>confidence and assurance necessary for business-critical solutions while delivering</a:t>
            </a:r>
            <a:br>
              <a:rPr lang="en-US" dirty="0" smtClean="0">
                <a:latin typeface="Calibri" pitchFamily="34" charset="0"/>
              </a:rPr>
            </a:br>
            <a:r>
              <a:rPr lang="en-US" dirty="0" smtClean="0">
                <a:latin typeface="Calibri" pitchFamily="34" charset="0"/>
              </a:rPr>
              <a:t>open flexibility for collaborative innovation.</a:t>
            </a:r>
          </a:p>
          <a:p>
            <a:pPr>
              <a:spcAft>
                <a:spcPts val="600"/>
              </a:spcAft>
            </a:pPr>
            <a:r>
              <a:rPr lang="en-US" dirty="0" smtClean="0">
                <a:latin typeface="Calibri" pitchFamily="34" charset="0"/>
              </a:rPr>
              <a:t>It is ‘by business, for business’.</a:t>
            </a:r>
            <a:endParaRPr lang="en-US" dirty="0">
              <a:latin typeface="Calibri" pitchFamily="34" charset="0"/>
            </a:endParaRPr>
          </a:p>
        </p:txBody>
      </p:sp>
      <p:sp>
        <p:nvSpPr>
          <p:cNvPr id="13" name="TextBox 12"/>
          <p:cNvSpPr txBox="1"/>
          <p:nvPr/>
        </p:nvSpPr>
        <p:spPr>
          <a:xfrm>
            <a:off x="6335066" y="3806370"/>
            <a:ext cx="2025683" cy="400110"/>
          </a:xfrm>
          <a:prstGeom prst="rect">
            <a:avLst/>
          </a:prstGeom>
          <a:noFill/>
        </p:spPr>
        <p:txBody>
          <a:bodyPr wrap="none" rtlCol="0">
            <a:spAutoFit/>
          </a:bodyPr>
          <a:lstStyle/>
          <a:p>
            <a:r>
              <a:rPr lang="en-US" sz="2000" dirty="0" smtClean="0">
                <a:latin typeface="Calibri" pitchFamily="34" charset="0"/>
              </a:rPr>
              <a:t>Secure, Managed</a:t>
            </a:r>
          </a:p>
        </p:txBody>
      </p:sp>
      <p:sp>
        <p:nvSpPr>
          <p:cNvPr id="14" name="TextBox 13"/>
          <p:cNvSpPr txBox="1"/>
          <p:nvPr/>
        </p:nvSpPr>
        <p:spPr>
          <a:xfrm>
            <a:off x="6335066" y="4495800"/>
            <a:ext cx="2034660" cy="400110"/>
          </a:xfrm>
          <a:prstGeom prst="rect">
            <a:avLst/>
          </a:prstGeom>
          <a:noFill/>
        </p:spPr>
        <p:txBody>
          <a:bodyPr wrap="none" rtlCol="0">
            <a:spAutoFit/>
          </a:bodyPr>
          <a:lstStyle/>
          <a:p>
            <a:r>
              <a:rPr lang="en-US" sz="2000" dirty="0" smtClean="0">
                <a:latin typeface="Calibri" pitchFamily="34" charset="0"/>
              </a:rPr>
              <a:t>Proven, Qualified</a:t>
            </a:r>
          </a:p>
        </p:txBody>
      </p:sp>
      <p:sp>
        <p:nvSpPr>
          <p:cNvPr id="15" name="TextBox 14"/>
          <p:cNvSpPr txBox="1"/>
          <p:nvPr/>
        </p:nvSpPr>
        <p:spPr>
          <a:xfrm>
            <a:off x="6324600" y="3124200"/>
            <a:ext cx="2415918" cy="276999"/>
          </a:xfrm>
          <a:prstGeom prst="rect">
            <a:avLst/>
          </a:prstGeom>
          <a:noFill/>
        </p:spPr>
        <p:txBody>
          <a:bodyPr wrap="none" rtlCol="0">
            <a:spAutoFit/>
          </a:bodyPr>
          <a:lstStyle/>
          <a:p>
            <a:r>
              <a:rPr lang="en-US" sz="1200" dirty="0" smtClean="0">
                <a:latin typeface="Calibri" pitchFamily="34" charset="0"/>
              </a:rPr>
              <a:t>Source freely available to Everyone</a:t>
            </a:r>
            <a:endParaRPr lang="en-US" sz="1200" dirty="0">
              <a:latin typeface="Calibri" pitchFamily="34" charset="0"/>
            </a:endParaRPr>
          </a:p>
        </p:txBody>
      </p:sp>
      <p:sp>
        <p:nvSpPr>
          <p:cNvPr id="16" name="TextBox 15"/>
          <p:cNvSpPr txBox="1"/>
          <p:nvPr/>
        </p:nvSpPr>
        <p:spPr>
          <a:xfrm>
            <a:off x="6324600" y="4114800"/>
            <a:ext cx="2156873" cy="276999"/>
          </a:xfrm>
          <a:prstGeom prst="rect">
            <a:avLst/>
          </a:prstGeom>
          <a:noFill/>
        </p:spPr>
        <p:txBody>
          <a:bodyPr wrap="none" rtlCol="0">
            <a:spAutoFit/>
          </a:bodyPr>
          <a:lstStyle/>
          <a:p>
            <a:r>
              <a:rPr lang="en-US" sz="1200" dirty="0" smtClean="0">
                <a:latin typeface="Calibri" pitchFamily="34" charset="0"/>
              </a:rPr>
              <a:t>Source available to Subscribers</a:t>
            </a:r>
            <a:endParaRPr lang="en-US" sz="1200" dirty="0">
              <a:latin typeface="Calibri" pitchFamily="34" charset="0"/>
            </a:endParaRPr>
          </a:p>
        </p:txBody>
      </p:sp>
      <p:sp>
        <p:nvSpPr>
          <p:cNvPr id="18" name="Date Placeholder 3"/>
          <p:cNvSpPr>
            <a:spLocks noGrp="1"/>
          </p:cNvSpPr>
          <p:nvPr>
            <p:ph type="dt" sz="half" idx="10"/>
          </p:nvPr>
        </p:nvSpPr>
        <p:spPr>
          <a:xfrm>
            <a:off x="3740150" y="6721475"/>
            <a:ext cx="1905000" cy="152400"/>
          </a:xfrm>
        </p:spPr>
        <p:txBody>
          <a:bodyPr/>
          <a:lstStyle/>
          <a:p>
            <a:pPr>
              <a:defRPr/>
            </a:pPr>
            <a:r>
              <a:rPr lang="en-US" dirty="0" smtClean="0"/>
              <a:t>Slide </a:t>
            </a:r>
            <a:fld id="{A0B033CE-2561-4D5F-B7D8-BAF46D3ABD76}" type="slidenum">
              <a:rPr lang="en-US" smtClean="0"/>
              <a:pPr>
                <a:defRPr/>
              </a:pPr>
              <a:t>14</a:t>
            </a:fld>
            <a:r>
              <a:rPr lang="en-US" dirty="0" smtClean="0"/>
              <a:t>	</a:t>
            </a:r>
            <a:endParaRPr lang="en-US"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59513" cy="1082675"/>
          </a:xfrm>
        </p:spPr>
        <p:txBody>
          <a:bodyPr/>
          <a:lstStyle/>
          <a:p>
            <a:r>
              <a:rPr lang="en-US" sz="3600" b="1" dirty="0" smtClean="0">
                <a:solidFill>
                  <a:schemeClr val="tx1"/>
                </a:solidFill>
                <a:latin typeface="Calibri" pitchFamily="34" charset="0"/>
              </a:rPr>
              <a:t>Aras EOS Quick Facts</a:t>
            </a:r>
            <a:endParaRPr lang="en-US" sz="3600" b="1" dirty="0">
              <a:solidFill>
                <a:schemeClr val="tx1"/>
              </a:solidFill>
              <a:latin typeface="Calibri" pitchFamily="34" charset="0"/>
            </a:endParaRPr>
          </a:p>
        </p:txBody>
      </p:sp>
      <p:sp>
        <p:nvSpPr>
          <p:cNvPr id="3" name="Content Placeholder 2"/>
          <p:cNvSpPr>
            <a:spLocks noGrp="1"/>
          </p:cNvSpPr>
          <p:nvPr>
            <p:ph idx="1"/>
          </p:nvPr>
        </p:nvSpPr>
        <p:spPr>
          <a:xfrm>
            <a:off x="123825" y="962024"/>
            <a:ext cx="9020175" cy="5641976"/>
          </a:xfrm>
        </p:spPr>
        <p:txBody>
          <a:bodyPr/>
          <a:lstStyle/>
          <a:p>
            <a:pPr>
              <a:spcBef>
                <a:spcPts val="600"/>
              </a:spcBef>
              <a:spcAft>
                <a:spcPts val="600"/>
              </a:spcAft>
            </a:pPr>
            <a:r>
              <a:rPr lang="en-US" sz="2400" b="1" dirty="0" smtClean="0">
                <a:latin typeface="Calibri" pitchFamily="34" charset="0"/>
              </a:rPr>
              <a:t>The enterprise solutions from Aras are open source;  source is freely available to everyone, can be modified, redistributed and is governed by OSI certified licenses. </a:t>
            </a:r>
          </a:p>
          <a:p>
            <a:pPr lvl="1">
              <a:spcBef>
                <a:spcPts val="600"/>
              </a:spcBef>
              <a:spcAft>
                <a:spcPts val="600"/>
              </a:spcAft>
            </a:pPr>
            <a:r>
              <a:rPr lang="en-US" sz="2200" dirty="0" smtClean="0">
                <a:latin typeface="Calibri" pitchFamily="34" charset="0"/>
              </a:rPr>
              <a:t>Anyone using Aras has control over their own data model, schema, business rules, definition of forms, workflows, lifecycles, etc. </a:t>
            </a:r>
          </a:p>
          <a:p>
            <a:pPr>
              <a:spcBef>
                <a:spcPts val="1800"/>
              </a:spcBef>
              <a:spcAft>
                <a:spcPts val="600"/>
              </a:spcAft>
            </a:pPr>
            <a:r>
              <a:rPr lang="en-US" sz="2400" b="1" dirty="0" smtClean="0">
                <a:latin typeface="Calibri" pitchFamily="34" charset="0"/>
              </a:rPr>
              <a:t>The SOA framework from Aras is freely available.  It is community source;   source code is available to a defined ‘community’; in our case paid Subscribers. This ensures a managed, stable, predictable and secure approach which is designed to provide corporate IT groups with complete confidence while still giving them control to do whatever they need. </a:t>
            </a:r>
          </a:p>
          <a:p>
            <a:pPr lvl="1">
              <a:spcBef>
                <a:spcPts val="600"/>
              </a:spcBef>
              <a:spcAft>
                <a:spcPts val="600"/>
              </a:spcAft>
            </a:pPr>
            <a:r>
              <a:rPr lang="en-US" sz="2200" dirty="0" smtClean="0">
                <a:latin typeface="Calibri" pitchFamily="34" charset="0"/>
              </a:rPr>
              <a:t>We refer to ourselves as ‘enterprise open source’ – a combination of formats that provide global enterprises with both flexibility and control. </a:t>
            </a:r>
          </a:p>
        </p:txBody>
      </p:sp>
      <p:sp>
        <p:nvSpPr>
          <p:cNvPr id="4" name="Date Placeholder 3"/>
          <p:cNvSpPr>
            <a:spLocks noGrp="1"/>
          </p:cNvSpPr>
          <p:nvPr>
            <p:ph type="dt" sz="half" idx="10"/>
          </p:nvPr>
        </p:nvSpPr>
        <p:spPr/>
        <p:txBody>
          <a:bodyPr/>
          <a:lstStyle/>
          <a:p>
            <a:pPr>
              <a:defRPr/>
            </a:pPr>
            <a:r>
              <a:rPr lang="en-US" dirty="0" smtClean="0"/>
              <a:t>Slide </a:t>
            </a:r>
            <a:fld id="{A0B033CE-2561-4D5F-B7D8-BAF46D3ABD76}" type="slidenum">
              <a:rPr lang="en-US" smtClean="0"/>
              <a:pPr>
                <a:defRPr/>
              </a:pPr>
              <a:t>15</a:t>
            </a:fld>
            <a:r>
              <a:rPr lang="en-US" dirty="0" smtClean="0"/>
              <a:t>	</a:t>
            </a:r>
            <a:endParaRPr lang="en-US"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Rounded Rectangle 45"/>
          <p:cNvSpPr/>
          <p:nvPr/>
        </p:nvSpPr>
        <p:spPr bwMode="auto">
          <a:xfrm>
            <a:off x="1973943" y="1320800"/>
            <a:ext cx="6995886" cy="3889829"/>
          </a:xfrm>
          <a:prstGeom prst="roundRect">
            <a:avLst>
              <a:gd name="adj" fmla="val 6592"/>
            </a:avLst>
          </a:prstGeom>
          <a:solidFill>
            <a:schemeClr val="accent1">
              <a:alpha val="50000"/>
            </a:schemeClr>
          </a:solidFill>
          <a:ln w="9525" cap="flat" cmpd="sng" algn="ctr">
            <a:solidFill>
              <a:schemeClr val="bg1">
                <a:lumMod val="50000"/>
                <a:alpha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 name="Rectangle 2"/>
          <p:cNvSpPr/>
          <p:nvPr/>
        </p:nvSpPr>
        <p:spPr>
          <a:xfrm>
            <a:off x="2234780" y="1810657"/>
            <a:ext cx="4038600" cy="1905000"/>
          </a:xfrm>
          <a:prstGeom prst="rect">
            <a:avLst/>
          </a:prstGeom>
          <a:solidFill>
            <a:srgbClr val="FFC0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Open Source Solutions</a:t>
            </a:r>
            <a:endParaRPr lang="en-US" dirty="0">
              <a:solidFill>
                <a:schemeClr val="tx1"/>
              </a:solidFill>
              <a:latin typeface="Calibri" pitchFamily="34" charset="0"/>
            </a:endParaRPr>
          </a:p>
        </p:txBody>
      </p:sp>
      <p:sp>
        <p:nvSpPr>
          <p:cNvPr id="4" name="Rectangle 3"/>
          <p:cNvSpPr/>
          <p:nvPr/>
        </p:nvSpPr>
        <p:spPr>
          <a:xfrm>
            <a:off x="2220266" y="3810000"/>
            <a:ext cx="4038600" cy="533400"/>
          </a:xfrm>
          <a:prstGeom prst="rect">
            <a:avLst/>
          </a:prstGeom>
          <a:solidFill>
            <a:srgbClr val="FF99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Community Source Framework</a:t>
            </a:r>
            <a:endParaRPr lang="en-US" dirty="0">
              <a:solidFill>
                <a:schemeClr val="tx1"/>
              </a:solidFill>
              <a:latin typeface="Calibri" pitchFamily="34" charset="0"/>
            </a:endParaRPr>
          </a:p>
        </p:txBody>
      </p:sp>
      <p:sp>
        <p:nvSpPr>
          <p:cNvPr id="5" name="Rectangle 4"/>
          <p:cNvSpPr/>
          <p:nvPr/>
        </p:nvSpPr>
        <p:spPr>
          <a:xfrm>
            <a:off x="2220266" y="4466772"/>
            <a:ext cx="4038600" cy="533400"/>
          </a:xfrm>
          <a:prstGeom prst="rect">
            <a:avLst/>
          </a:prstGeom>
          <a:solidFill>
            <a:srgbClr val="FF66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itchFamily="34" charset="0"/>
              </a:rPr>
              <a:t>Standard Commercial Platforms</a:t>
            </a:r>
            <a:endParaRPr lang="en-US" dirty="0">
              <a:solidFill>
                <a:schemeClr val="tx1"/>
              </a:solidFill>
              <a:latin typeface="Calibri" pitchFamily="34" charset="0"/>
            </a:endParaRPr>
          </a:p>
        </p:txBody>
      </p:sp>
      <p:sp>
        <p:nvSpPr>
          <p:cNvPr id="2" name="Title 1"/>
          <p:cNvSpPr>
            <a:spLocks noGrp="1"/>
          </p:cNvSpPr>
          <p:nvPr>
            <p:ph type="title"/>
          </p:nvPr>
        </p:nvSpPr>
        <p:spPr>
          <a:xfrm>
            <a:off x="0" y="0"/>
            <a:ext cx="8686800" cy="990600"/>
          </a:xfrm>
        </p:spPr>
        <p:txBody>
          <a:bodyPr>
            <a:noAutofit/>
          </a:bodyPr>
          <a:lstStyle/>
          <a:p>
            <a:r>
              <a:rPr lang="en-US" sz="3600" b="1" dirty="0" smtClean="0">
                <a:solidFill>
                  <a:schemeClr val="tx1"/>
                </a:solidFill>
                <a:latin typeface="Calibri" pitchFamily="34" charset="0"/>
              </a:rPr>
              <a:t>What is</a:t>
            </a:r>
            <a:br>
              <a:rPr lang="en-US" sz="3600" b="1" dirty="0" smtClean="0">
                <a:solidFill>
                  <a:schemeClr val="tx1"/>
                </a:solidFill>
                <a:latin typeface="Calibri" pitchFamily="34" charset="0"/>
              </a:rPr>
            </a:br>
            <a:r>
              <a:rPr lang="en-US" sz="3600" b="1" dirty="0" smtClean="0">
                <a:solidFill>
                  <a:schemeClr val="tx1"/>
                </a:solidFill>
                <a:latin typeface="Calibri" pitchFamily="34" charset="0"/>
              </a:rPr>
              <a:t>Enterprise Open Source?</a:t>
            </a:r>
            <a:endParaRPr lang="en-US" sz="3600" b="1" dirty="0">
              <a:solidFill>
                <a:schemeClr val="tx1"/>
              </a:solidFill>
              <a:latin typeface="Calibri" pitchFamily="34" charset="0"/>
            </a:endParaRPr>
          </a:p>
        </p:txBody>
      </p:sp>
      <p:sp>
        <p:nvSpPr>
          <p:cNvPr id="6" name="TextBox 5"/>
          <p:cNvSpPr txBox="1"/>
          <p:nvPr/>
        </p:nvSpPr>
        <p:spPr>
          <a:xfrm>
            <a:off x="2414365" y="1317168"/>
            <a:ext cx="3190489" cy="461665"/>
          </a:xfrm>
          <a:prstGeom prst="rect">
            <a:avLst/>
          </a:prstGeom>
          <a:noFill/>
        </p:spPr>
        <p:txBody>
          <a:bodyPr wrap="none" rtlCol="0">
            <a:spAutoFit/>
          </a:bodyPr>
          <a:lstStyle/>
          <a:p>
            <a:r>
              <a:rPr lang="en-US" sz="2400" b="1" dirty="0" smtClean="0">
                <a:latin typeface="Calibri" pitchFamily="34" charset="0"/>
              </a:rPr>
              <a:t>Enterprise Open Source</a:t>
            </a:r>
            <a:endParaRPr lang="en-US" sz="2400" b="1" dirty="0">
              <a:latin typeface="Calibri" pitchFamily="34" charset="0"/>
            </a:endParaRPr>
          </a:p>
        </p:txBody>
      </p:sp>
      <p:sp>
        <p:nvSpPr>
          <p:cNvPr id="7" name="TextBox 6"/>
          <p:cNvSpPr txBox="1"/>
          <p:nvPr/>
        </p:nvSpPr>
        <p:spPr>
          <a:xfrm>
            <a:off x="6335066" y="2057400"/>
            <a:ext cx="1596143" cy="1015663"/>
          </a:xfrm>
          <a:prstGeom prst="rect">
            <a:avLst/>
          </a:prstGeom>
          <a:noFill/>
        </p:spPr>
        <p:txBody>
          <a:bodyPr wrap="none" rtlCol="0">
            <a:spAutoFit/>
          </a:bodyPr>
          <a:lstStyle/>
          <a:p>
            <a:r>
              <a:rPr lang="en-US" sz="2000" dirty="0" smtClean="0">
                <a:latin typeface="Calibri" pitchFamily="34" charset="0"/>
              </a:rPr>
              <a:t>Flexible</a:t>
            </a:r>
          </a:p>
          <a:p>
            <a:r>
              <a:rPr lang="en-US" sz="2000" dirty="0" smtClean="0">
                <a:latin typeface="Calibri" pitchFamily="34" charset="0"/>
              </a:rPr>
              <a:t>Extendable</a:t>
            </a:r>
          </a:p>
          <a:p>
            <a:r>
              <a:rPr lang="en-US" sz="2000" dirty="0" smtClean="0">
                <a:latin typeface="Calibri" pitchFamily="34" charset="0"/>
              </a:rPr>
              <a:t>Collaborative</a:t>
            </a:r>
          </a:p>
        </p:txBody>
      </p:sp>
      <p:sp>
        <p:nvSpPr>
          <p:cNvPr id="13" name="TextBox 12"/>
          <p:cNvSpPr txBox="1"/>
          <p:nvPr/>
        </p:nvSpPr>
        <p:spPr>
          <a:xfrm>
            <a:off x="6335066" y="3806370"/>
            <a:ext cx="2025683" cy="400110"/>
          </a:xfrm>
          <a:prstGeom prst="rect">
            <a:avLst/>
          </a:prstGeom>
          <a:noFill/>
        </p:spPr>
        <p:txBody>
          <a:bodyPr wrap="none" rtlCol="0">
            <a:spAutoFit/>
          </a:bodyPr>
          <a:lstStyle/>
          <a:p>
            <a:r>
              <a:rPr lang="en-US" sz="2000" dirty="0" smtClean="0">
                <a:latin typeface="Calibri" pitchFamily="34" charset="0"/>
              </a:rPr>
              <a:t>Secure, Managed</a:t>
            </a:r>
          </a:p>
        </p:txBody>
      </p:sp>
      <p:sp>
        <p:nvSpPr>
          <p:cNvPr id="14" name="TextBox 13"/>
          <p:cNvSpPr txBox="1"/>
          <p:nvPr/>
        </p:nvSpPr>
        <p:spPr>
          <a:xfrm>
            <a:off x="6335066" y="4495800"/>
            <a:ext cx="2034660" cy="400110"/>
          </a:xfrm>
          <a:prstGeom prst="rect">
            <a:avLst/>
          </a:prstGeom>
          <a:noFill/>
        </p:spPr>
        <p:txBody>
          <a:bodyPr wrap="none" rtlCol="0">
            <a:spAutoFit/>
          </a:bodyPr>
          <a:lstStyle/>
          <a:p>
            <a:r>
              <a:rPr lang="en-US" sz="2000" dirty="0" smtClean="0">
                <a:latin typeface="Calibri" pitchFamily="34" charset="0"/>
              </a:rPr>
              <a:t>Proven, Qualified</a:t>
            </a:r>
          </a:p>
        </p:txBody>
      </p:sp>
      <p:sp>
        <p:nvSpPr>
          <p:cNvPr id="15" name="TextBox 14"/>
          <p:cNvSpPr txBox="1"/>
          <p:nvPr/>
        </p:nvSpPr>
        <p:spPr>
          <a:xfrm>
            <a:off x="6324600" y="3124200"/>
            <a:ext cx="2415918" cy="276999"/>
          </a:xfrm>
          <a:prstGeom prst="rect">
            <a:avLst/>
          </a:prstGeom>
          <a:noFill/>
        </p:spPr>
        <p:txBody>
          <a:bodyPr wrap="none" rtlCol="0">
            <a:spAutoFit/>
          </a:bodyPr>
          <a:lstStyle/>
          <a:p>
            <a:r>
              <a:rPr lang="en-US" sz="1200" dirty="0" smtClean="0">
                <a:latin typeface="Calibri" pitchFamily="34" charset="0"/>
              </a:rPr>
              <a:t>Source freely available to Everyone</a:t>
            </a:r>
            <a:endParaRPr lang="en-US" sz="1200" dirty="0">
              <a:latin typeface="Calibri" pitchFamily="34" charset="0"/>
            </a:endParaRPr>
          </a:p>
        </p:txBody>
      </p:sp>
      <p:sp>
        <p:nvSpPr>
          <p:cNvPr id="16" name="TextBox 15"/>
          <p:cNvSpPr txBox="1"/>
          <p:nvPr/>
        </p:nvSpPr>
        <p:spPr>
          <a:xfrm>
            <a:off x="6324600" y="4114800"/>
            <a:ext cx="2156873" cy="276999"/>
          </a:xfrm>
          <a:prstGeom prst="rect">
            <a:avLst/>
          </a:prstGeom>
          <a:noFill/>
        </p:spPr>
        <p:txBody>
          <a:bodyPr wrap="none" rtlCol="0">
            <a:spAutoFit/>
          </a:bodyPr>
          <a:lstStyle/>
          <a:p>
            <a:r>
              <a:rPr lang="en-US" sz="1200" dirty="0" smtClean="0">
                <a:latin typeface="Calibri" pitchFamily="34" charset="0"/>
              </a:rPr>
              <a:t>Source available to Subscribers</a:t>
            </a:r>
            <a:endParaRPr lang="en-US" sz="1200" dirty="0">
              <a:latin typeface="Calibri" pitchFamily="34" charset="0"/>
            </a:endParaRPr>
          </a:p>
        </p:txBody>
      </p:sp>
      <p:sp>
        <p:nvSpPr>
          <p:cNvPr id="27" name="Rectangle 26"/>
          <p:cNvSpPr/>
          <p:nvPr/>
        </p:nvSpPr>
        <p:spPr bwMode="auto">
          <a:xfrm>
            <a:off x="360869" y="5965371"/>
            <a:ext cx="7707086" cy="667658"/>
          </a:xfrm>
          <a:prstGeom prst="rect">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6" name="Trapezoid 25"/>
          <p:cNvSpPr/>
          <p:nvPr/>
        </p:nvSpPr>
        <p:spPr bwMode="auto">
          <a:xfrm>
            <a:off x="377372" y="5036458"/>
            <a:ext cx="7707085" cy="899886"/>
          </a:xfrm>
          <a:prstGeom prst="trapezoid">
            <a:avLst>
              <a:gd name="adj" fmla="val 203465"/>
            </a:avLst>
          </a:prstGeom>
          <a:solidFill>
            <a:srgbClr val="FF6600">
              <a:alpha val="7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pic>
        <p:nvPicPr>
          <p:cNvPr id="30" name="Picture 1" descr="C:\Users\burleyk.REDMOND\Documents\My Documents\Groove\CorePM\Events\WPC\2009\Jzander\WS08-R2_h_rgb_r.png"/>
          <p:cNvPicPr>
            <a:picLocks noChangeAspect="1" noChangeArrowheads="1"/>
          </p:cNvPicPr>
          <p:nvPr/>
        </p:nvPicPr>
        <p:blipFill>
          <a:blip r:embed="rId2" cstate="print"/>
          <a:srcRect/>
          <a:stretch>
            <a:fillRect/>
          </a:stretch>
        </p:blipFill>
        <p:spPr bwMode="auto">
          <a:xfrm>
            <a:off x="2117498" y="5086862"/>
            <a:ext cx="2595221" cy="356494"/>
          </a:xfrm>
          <a:prstGeom prst="rect">
            <a:avLst/>
          </a:prstGeom>
          <a:noFill/>
        </p:spPr>
      </p:pic>
      <p:pic>
        <p:nvPicPr>
          <p:cNvPr id="31" name="Picture 2" descr="C:\Presentations Documents\Software\DVD Art\DVD_ART36\Logos\SQL Server 2008 R2\sql server 2008 r2 h rev.png"/>
          <p:cNvPicPr>
            <a:picLocks noChangeAspect="1" noChangeArrowheads="1"/>
          </p:cNvPicPr>
          <p:nvPr/>
        </p:nvPicPr>
        <p:blipFill>
          <a:blip r:embed="rId3" cstate="print"/>
          <a:srcRect/>
          <a:stretch>
            <a:fillRect/>
          </a:stretch>
        </p:blipFill>
        <p:spPr bwMode="auto">
          <a:xfrm>
            <a:off x="2527784" y="5481463"/>
            <a:ext cx="1855529" cy="365172"/>
          </a:xfrm>
          <a:prstGeom prst="rect">
            <a:avLst/>
          </a:prstGeom>
          <a:noFill/>
        </p:spPr>
      </p:pic>
      <p:pic>
        <p:nvPicPr>
          <p:cNvPr id="32" name="Picture 2" descr="C:\Users\burleyk.REDMOND\Documents\My Documents\Groove\CorePM\Events\WPC\2009\Jzander\Windows7-Enterprise_h_rgb_r.png"/>
          <p:cNvPicPr>
            <a:picLocks noChangeAspect="1" noChangeArrowheads="1"/>
          </p:cNvPicPr>
          <p:nvPr/>
        </p:nvPicPr>
        <p:blipFill>
          <a:blip r:embed="rId4" cstate="print"/>
          <a:srcRect b="39325"/>
          <a:stretch>
            <a:fillRect/>
          </a:stretch>
        </p:blipFill>
        <p:spPr bwMode="auto">
          <a:xfrm>
            <a:off x="4806268" y="5161366"/>
            <a:ext cx="1550988" cy="296434"/>
          </a:xfrm>
          <a:prstGeom prst="rect">
            <a:avLst/>
          </a:prstGeom>
          <a:noFill/>
        </p:spPr>
      </p:pic>
      <p:pic>
        <p:nvPicPr>
          <p:cNvPr id="33" name="Picture 10" descr="\\SERVER3\InternalBin\Resource DVD\DVD_ART36\Logos\Microsoft .NET - NET (brand)\.net rev h.png"/>
          <p:cNvPicPr>
            <a:picLocks noChangeAspect="1" noChangeArrowheads="1"/>
          </p:cNvPicPr>
          <p:nvPr/>
        </p:nvPicPr>
        <p:blipFill>
          <a:blip r:embed="rId5" cstate="print"/>
          <a:srcRect/>
          <a:stretch>
            <a:fillRect/>
          </a:stretch>
        </p:blipFill>
        <p:spPr bwMode="auto">
          <a:xfrm>
            <a:off x="1311852" y="5530537"/>
            <a:ext cx="1112032" cy="282926"/>
          </a:xfrm>
          <a:prstGeom prst="rect">
            <a:avLst/>
          </a:prstGeom>
          <a:noFill/>
        </p:spPr>
      </p:pic>
      <p:pic>
        <p:nvPicPr>
          <p:cNvPr id="34" name="Picture 9"/>
          <p:cNvPicPr>
            <a:picLocks noChangeAspect="1" noChangeArrowheads="1"/>
          </p:cNvPicPr>
          <p:nvPr/>
        </p:nvPicPr>
        <p:blipFill>
          <a:blip r:embed="rId6" cstate="print"/>
          <a:srcRect r="27334" b="1589"/>
          <a:stretch>
            <a:fillRect/>
          </a:stretch>
        </p:blipFill>
        <p:spPr bwMode="auto">
          <a:xfrm>
            <a:off x="6006530" y="5593276"/>
            <a:ext cx="1337699" cy="243197"/>
          </a:xfrm>
          <a:prstGeom prst="rect">
            <a:avLst/>
          </a:prstGeom>
          <a:noFill/>
          <a:ln>
            <a:noFill/>
          </a:ln>
        </p:spPr>
      </p:pic>
      <p:grpSp>
        <p:nvGrpSpPr>
          <p:cNvPr id="8" name="Group 43"/>
          <p:cNvGrpSpPr/>
          <p:nvPr/>
        </p:nvGrpSpPr>
        <p:grpSpPr>
          <a:xfrm>
            <a:off x="957943" y="1436913"/>
            <a:ext cx="1197427" cy="3251203"/>
            <a:chOff x="957943" y="1436913"/>
            <a:chExt cx="1197427" cy="3251203"/>
          </a:xfrm>
        </p:grpSpPr>
        <p:sp>
          <p:nvSpPr>
            <p:cNvPr id="42" name="Trapezoid 41"/>
            <p:cNvSpPr/>
            <p:nvPr/>
          </p:nvSpPr>
          <p:spPr bwMode="auto">
            <a:xfrm rot="5400000">
              <a:off x="261254" y="2794000"/>
              <a:ext cx="3251203" cy="537029"/>
            </a:xfrm>
            <a:prstGeom prst="trapezoid">
              <a:avLst>
                <a:gd name="adj" fmla="val 65541"/>
              </a:avLst>
            </a:prstGeom>
            <a:solidFill>
              <a:srgbClr val="CC00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pic>
          <p:nvPicPr>
            <p:cNvPr id="43" name="Picture 141" descr="arasINNOVATOR_72_RGB"/>
            <p:cNvPicPr>
              <a:picLocks noChangeAspect="1" noChangeArrowheads="1"/>
            </p:cNvPicPr>
            <p:nvPr/>
          </p:nvPicPr>
          <p:blipFill>
            <a:blip r:embed="rId7" cstate="print"/>
            <a:srcRect/>
            <a:stretch>
              <a:fillRect/>
            </a:stretch>
          </p:blipFill>
          <p:spPr bwMode="auto">
            <a:xfrm rot="16200000">
              <a:off x="-377037" y="2774969"/>
              <a:ext cx="3248123" cy="578164"/>
            </a:xfrm>
            <a:prstGeom prst="rect">
              <a:avLst/>
            </a:prstGeom>
            <a:noFill/>
            <a:ln>
              <a:solidFill>
                <a:schemeClr val="bg1">
                  <a:lumMod val="50000"/>
                </a:schemeClr>
              </a:solidFill>
            </a:ln>
          </p:spPr>
        </p:pic>
      </p:grpSp>
      <p:sp>
        <p:nvSpPr>
          <p:cNvPr id="47" name="Date Placeholder 3"/>
          <p:cNvSpPr>
            <a:spLocks noGrp="1"/>
          </p:cNvSpPr>
          <p:nvPr>
            <p:ph type="dt" sz="half" idx="10"/>
          </p:nvPr>
        </p:nvSpPr>
        <p:spPr>
          <a:xfrm>
            <a:off x="3740150" y="6721475"/>
            <a:ext cx="1905000" cy="152400"/>
          </a:xfrm>
        </p:spPr>
        <p:txBody>
          <a:bodyPr/>
          <a:lstStyle/>
          <a:p>
            <a:pPr>
              <a:defRPr/>
            </a:pPr>
            <a:r>
              <a:rPr lang="en-US" dirty="0" smtClean="0"/>
              <a:t>Slide </a:t>
            </a:r>
            <a:fld id="{A0B033CE-2561-4D5F-B7D8-BAF46D3ABD76}" type="slidenum">
              <a:rPr lang="en-US" smtClean="0"/>
              <a:pPr>
                <a:defRPr/>
              </a:pPr>
              <a:t>16</a:t>
            </a:fld>
            <a:r>
              <a:rPr lang="en-US" dirty="0" smtClean="0"/>
              <a:t>	</a:t>
            </a:r>
            <a:endParaRPr lang="en-US" dirty="0"/>
          </a:p>
        </p:txBody>
      </p:sp>
      <p:pic>
        <p:nvPicPr>
          <p:cNvPr id="36" name="Picture 35" descr="ShrPt-Svr10_h_rgb_r.png"/>
          <p:cNvPicPr>
            <a:picLocks noChangeAspect="1"/>
          </p:cNvPicPr>
          <p:nvPr/>
        </p:nvPicPr>
        <p:blipFill>
          <a:blip r:embed="rId8" cstate="print"/>
          <a:srcRect r="39929"/>
          <a:stretch>
            <a:fillRect/>
          </a:stretch>
        </p:blipFill>
        <p:spPr>
          <a:xfrm>
            <a:off x="4465236" y="5491885"/>
            <a:ext cx="1442077" cy="3574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59513" cy="1082675"/>
          </a:xfrm>
        </p:spPr>
        <p:txBody>
          <a:bodyPr/>
          <a:lstStyle/>
          <a:p>
            <a:r>
              <a:rPr lang="en-US" sz="3600" b="1" dirty="0" smtClean="0">
                <a:solidFill>
                  <a:schemeClr val="tx1"/>
                </a:solidFill>
                <a:latin typeface="Calibri" pitchFamily="34" charset="0"/>
              </a:rPr>
              <a:t>Business Model</a:t>
            </a:r>
            <a:endParaRPr lang="en-US" sz="3600" b="1" dirty="0">
              <a:solidFill>
                <a:schemeClr val="tx1"/>
              </a:solidFill>
              <a:latin typeface="Calibri" pitchFamily="34" charset="0"/>
            </a:endParaRPr>
          </a:p>
        </p:txBody>
      </p:sp>
      <p:sp>
        <p:nvSpPr>
          <p:cNvPr id="3" name="Content Placeholder 2"/>
          <p:cNvSpPr>
            <a:spLocks noGrp="1"/>
          </p:cNvSpPr>
          <p:nvPr>
            <p:ph idx="1"/>
          </p:nvPr>
        </p:nvSpPr>
        <p:spPr>
          <a:xfrm>
            <a:off x="261257" y="1175657"/>
            <a:ext cx="8423956" cy="5231494"/>
          </a:xfrm>
        </p:spPr>
        <p:txBody>
          <a:bodyPr/>
          <a:lstStyle/>
          <a:p>
            <a:pPr>
              <a:spcBef>
                <a:spcPts val="600"/>
              </a:spcBef>
              <a:spcAft>
                <a:spcPts val="600"/>
              </a:spcAft>
              <a:buNone/>
            </a:pPr>
            <a:r>
              <a:rPr lang="en-US" sz="3200" b="1" dirty="0" smtClean="0">
                <a:latin typeface="Calibri" pitchFamily="34" charset="0"/>
              </a:rPr>
              <a:t>How Aras Makes Money</a:t>
            </a:r>
          </a:p>
          <a:p>
            <a:pPr lvl="1">
              <a:spcBef>
                <a:spcPts val="600"/>
              </a:spcBef>
              <a:spcAft>
                <a:spcPts val="600"/>
              </a:spcAft>
            </a:pPr>
            <a:r>
              <a:rPr lang="en-US" sz="2000" dirty="0" smtClean="0">
                <a:latin typeface="Calibri" pitchFamily="34" charset="0"/>
              </a:rPr>
              <a:t>Subscription Model, Similar to Red Hat (NYSE: RHT)</a:t>
            </a:r>
          </a:p>
          <a:p>
            <a:pPr lvl="1">
              <a:spcBef>
                <a:spcPts val="600"/>
              </a:spcBef>
              <a:spcAft>
                <a:spcPts val="600"/>
              </a:spcAft>
            </a:pPr>
            <a:r>
              <a:rPr lang="en-US" sz="2000" dirty="0" smtClean="0">
                <a:latin typeface="Calibri" pitchFamily="34" charset="0"/>
              </a:rPr>
              <a:t>Predictable Recurring Revenues from multi-year Contracts</a:t>
            </a:r>
          </a:p>
          <a:p>
            <a:pPr lvl="1">
              <a:spcBef>
                <a:spcPts val="600"/>
              </a:spcBef>
              <a:spcAft>
                <a:spcPts val="600"/>
              </a:spcAft>
            </a:pPr>
            <a:r>
              <a:rPr lang="en-US" sz="2000" dirty="0" smtClean="0">
                <a:latin typeface="Calibri" pitchFamily="34" charset="0"/>
              </a:rPr>
              <a:t>Profitable, Scalable, Proven</a:t>
            </a:r>
          </a:p>
          <a:p>
            <a:pPr>
              <a:spcBef>
                <a:spcPts val="1800"/>
              </a:spcBef>
              <a:spcAft>
                <a:spcPts val="600"/>
              </a:spcAft>
              <a:buNone/>
            </a:pPr>
            <a:r>
              <a:rPr lang="en-US" sz="3200" b="1" dirty="0" smtClean="0">
                <a:latin typeface="Calibri" pitchFamily="34" charset="0"/>
              </a:rPr>
              <a:t>Customer Benefits</a:t>
            </a:r>
          </a:p>
          <a:p>
            <a:pPr lvl="1">
              <a:spcBef>
                <a:spcPts val="600"/>
              </a:spcBef>
              <a:spcAft>
                <a:spcPts val="600"/>
              </a:spcAft>
            </a:pPr>
            <a:r>
              <a:rPr lang="en-US" sz="2000" dirty="0" smtClean="0">
                <a:latin typeface="Calibri" pitchFamily="34" charset="0"/>
              </a:rPr>
              <a:t>Subscriptions Are Completely Optional</a:t>
            </a:r>
          </a:p>
          <a:p>
            <a:pPr lvl="1">
              <a:spcBef>
                <a:spcPts val="600"/>
              </a:spcBef>
              <a:spcAft>
                <a:spcPts val="600"/>
              </a:spcAft>
            </a:pPr>
            <a:r>
              <a:rPr lang="en-US" sz="2000" dirty="0" smtClean="0">
                <a:latin typeface="Calibri" pitchFamily="34" charset="0"/>
              </a:rPr>
              <a:t>Eliminates Up-front License Capital Investment in Software Licenses</a:t>
            </a:r>
          </a:p>
          <a:p>
            <a:pPr lvl="1">
              <a:spcBef>
                <a:spcPts val="600"/>
              </a:spcBef>
              <a:spcAft>
                <a:spcPts val="600"/>
              </a:spcAft>
            </a:pPr>
            <a:r>
              <a:rPr lang="en-US" sz="2000" dirty="0" smtClean="0">
                <a:latin typeface="Calibri" pitchFamily="34" charset="0"/>
              </a:rPr>
              <a:t>Predictable Annual Fixed Costs</a:t>
            </a:r>
          </a:p>
          <a:p>
            <a:pPr lvl="1">
              <a:spcBef>
                <a:spcPts val="600"/>
              </a:spcBef>
              <a:spcAft>
                <a:spcPts val="600"/>
              </a:spcAft>
            </a:pPr>
            <a:r>
              <a:rPr lang="en-US" sz="2000" dirty="0" smtClean="0">
                <a:latin typeface="Calibri" pitchFamily="34" charset="0"/>
              </a:rPr>
              <a:t>Reduced / Balanced Risk</a:t>
            </a:r>
          </a:p>
        </p:txBody>
      </p:sp>
      <p:sp>
        <p:nvSpPr>
          <p:cNvPr id="4" name="Date Placeholder 3"/>
          <p:cNvSpPr>
            <a:spLocks noGrp="1"/>
          </p:cNvSpPr>
          <p:nvPr>
            <p:ph type="dt" sz="half" idx="10"/>
          </p:nvPr>
        </p:nvSpPr>
        <p:spPr/>
        <p:txBody>
          <a:bodyPr/>
          <a:lstStyle/>
          <a:p>
            <a:pPr>
              <a:defRPr/>
            </a:pPr>
            <a:r>
              <a:rPr lang="en-US" smtClean="0"/>
              <a:t>Slide </a:t>
            </a:r>
            <a:fld id="{A0B033CE-2561-4D5F-B7D8-BAF46D3ABD76}" type="slidenum">
              <a:rPr lang="en-US" smtClean="0"/>
              <a:pPr>
                <a:defRPr/>
              </a:pPr>
              <a:t>17</a:t>
            </a:fld>
            <a:r>
              <a:rPr lang="en-US" smtClean="0"/>
              <a:t>	</a:t>
            </a:r>
            <a:endParaRPr 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5440589"/>
            <a:ext cx="9144000" cy="78377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58370" name="Date Placeholder 3"/>
          <p:cNvSpPr txBox="1">
            <a:spLocks noGrp="1"/>
          </p:cNvSpPr>
          <p:nvPr/>
        </p:nvSpPr>
        <p:spPr bwMode="auto">
          <a:xfrm>
            <a:off x="4175125" y="6721475"/>
            <a:ext cx="1905000" cy="152400"/>
          </a:xfrm>
          <a:prstGeom prst="rect">
            <a:avLst/>
          </a:prstGeom>
          <a:noFill/>
          <a:ln w="9525">
            <a:noFill/>
            <a:miter lim="800000"/>
            <a:headEnd/>
            <a:tailEnd/>
          </a:ln>
        </p:spPr>
        <p:txBody>
          <a:bodyPr lIns="0" tIns="0" rIns="0" bIns="0"/>
          <a:lstStyle/>
          <a:p>
            <a:pPr>
              <a:tabLst>
                <a:tab pos="685800" algn="l"/>
              </a:tabLst>
            </a:pPr>
            <a:r>
              <a:rPr lang="en-US" sz="800" b="0">
                <a:solidFill>
                  <a:schemeClr val="bg1"/>
                </a:solidFill>
                <a:cs typeface="Arial" pitchFamily="34" charset="0"/>
              </a:rPr>
              <a:t>Slide </a:t>
            </a:r>
            <a:fld id="{7627BE35-59D3-4EF6-9075-5AC755AC630A}" type="slidenum">
              <a:rPr lang="en-US" sz="800" b="0">
                <a:solidFill>
                  <a:schemeClr val="bg1"/>
                </a:solidFill>
                <a:cs typeface="Arial" pitchFamily="34" charset="0"/>
              </a:rPr>
              <a:pPr>
                <a:tabLst>
                  <a:tab pos="685800" algn="l"/>
                </a:tabLst>
              </a:pPr>
              <a:t>18</a:t>
            </a:fld>
            <a:r>
              <a:rPr lang="en-US" sz="800" b="0">
                <a:solidFill>
                  <a:schemeClr val="bg1"/>
                </a:solidFill>
                <a:cs typeface="Arial" pitchFamily="34" charset="0"/>
              </a:rPr>
              <a:t>	</a:t>
            </a:r>
          </a:p>
        </p:txBody>
      </p:sp>
      <p:sp>
        <p:nvSpPr>
          <p:cNvPr id="58371" name="Rectangle 2"/>
          <p:cNvSpPr>
            <a:spLocks noGrp="1" noChangeArrowheads="1"/>
          </p:cNvSpPr>
          <p:nvPr>
            <p:ph type="title" idx="4294967295"/>
          </p:nvPr>
        </p:nvSpPr>
        <p:spPr>
          <a:xfrm>
            <a:off x="0" y="0"/>
            <a:ext cx="6575425" cy="1082675"/>
          </a:xfrm>
        </p:spPr>
        <p:txBody>
          <a:bodyPr/>
          <a:lstStyle/>
          <a:p>
            <a:pPr eaLnBrk="1" hangingPunct="1"/>
            <a:r>
              <a:rPr lang="en-US" sz="3600" b="1" dirty="0" smtClean="0">
                <a:solidFill>
                  <a:schemeClr val="tx1"/>
                </a:solidFill>
                <a:latin typeface="Calibri" pitchFamily="34" charset="0"/>
              </a:rPr>
              <a:t>What Subscriptions Include</a:t>
            </a:r>
          </a:p>
        </p:txBody>
      </p:sp>
      <p:sp>
        <p:nvSpPr>
          <p:cNvPr id="58372" name="Rectangle 3"/>
          <p:cNvSpPr>
            <a:spLocks noGrp="1" noChangeArrowheads="1"/>
          </p:cNvSpPr>
          <p:nvPr>
            <p:ph type="body" idx="4294967295"/>
          </p:nvPr>
        </p:nvSpPr>
        <p:spPr>
          <a:xfrm>
            <a:off x="711200" y="1901371"/>
            <a:ext cx="8288564" cy="4677229"/>
          </a:xfrm>
        </p:spPr>
        <p:txBody>
          <a:bodyPr/>
          <a:lstStyle/>
          <a:p>
            <a:pPr marL="0" indent="0" eaLnBrk="1" hangingPunct="1">
              <a:buNone/>
            </a:pPr>
            <a:r>
              <a:rPr lang="en-US" sz="2400" dirty="0" smtClean="0">
                <a:latin typeface="Calibri" pitchFamily="34" charset="0"/>
              </a:rPr>
              <a:t>Subscription Packages Include a number of benefits that are</a:t>
            </a:r>
            <a:br>
              <a:rPr lang="en-US" sz="2400" dirty="0" smtClean="0">
                <a:latin typeface="Calibri" pitchFamily="34" charset="0"/>
              </a:rPr>
            </a:br>
            <a:r>
              <a:rPr lang="en-US" sz="2400" dirty="0" smtClean="0">
                <a:latin typeface="Calibri" pitchFamily="34" charset="0"/>
              </a:rPr>
              <a:t>important for a business-critical enterprise software system</a:t>
            </a:r>
          </a:p>
          <a:p>
            <a:pPr marL="511175" lvl="1" eaLnBrk="1" hangingPunct="1">
              <a:spcBef>
                <a:spcPts val="800"/>
              </a:spcBef>
            </a:pPr>
            <a:r>
              <a:rPr lang="en-US" sz="2000" dirty="0" smtClean="0">
                <a:latin typeface="Calibri" pitchFamily="34" charset="0"/>
              </a:rPr>
              <a:t>Monthly Service Packs</a:t>
            </a:r>
          </a:p>
          <a:p>
            <a:pPr marL="911225" lvl="2">
              <a:spcBef>
                <a:spcPts val="0"/>
              </a:spcBef>
              <a:spcAft>
                <a:spcPts val="0"/>
              </a:spcAft>
            </a:pPr>
            <a:r>
              <a:rPr lang="en-US" sz="1600" dirty="0" smtClean="0">
                <a:latin typeface="Calibri" pitchFamily="34" charset="0"/>
              </a:rPr>
              <a:t>Security Updates, Hot Fixes</a:t>
            </a:r>
          </a:p>
          <a:p>
            <a:pPr marL="911225" lvl="2">
              <a:spcBef>
                <a:spcPts val="0"/>
              </a:spcBef>
              <a:spcAft>
                <a:spcPts val="0"/>
              </a:spcAft>
            </a:pPr>
            <a:r>
              <a:rPr lang="en-US" sz="1600" dirty="0" smtClean="0">
                <a:latin typeface="Calibri" pitchFamily="34" charset="0"/>
              </a:rPr>
              <a:t>New Features &amp; Capabilities</a:t>
            </a:r>
          </a:p>
          <a:p>
            <a:pPr marL="511175" lvl="1" eaLnBrk="1" hangingPunct="1">
              <a:spcBef>
                <a:spcPts val="600"/>
              </a:spcBef>
            </a:pPr>
            <a:r>
              <a:rPr lang="en-US" sz="2000" dirty="0" smtClean="0">
                <a:latin typeface="Calibri" pitchFamily="34" charset="0"/>
              </a:rPr>
              <a:t>Microsoft Certified Version</a:t>
            </a:r>
          </a:p>
          <a:p>
            <a:pPr marL="511175" lvl="1" eaLnBrk="1" hangingPunct="1">
              <a:spcBef>
                <a:spcPts val="600"/>
              </a:spcBef>
            </a:pPr>
            <a:r>
              <a:rPr lang="en-US" sz="2000" dirty="0" smtClean="0">
                <a:latin typeface="Calibri" pitchFamily="34" charset="0"/>
              </a:rPr>
              <a:t>Subscriber-only Solutions</a:t>
            </a:r>
          </a:p>
          <a:p>
            <a:pPr marL="511175" lvl="1" eaLnBrk="1" hangingPunct="1">
              <a:spcBef>
                <a:spcPts val="600"/>
              </a:spcBef>
            </a:pPr>
            <a:r>
              <a:rPr lang="en-US" sz="2000" dirty="0" smtClean="0">
                <a:latin typeface="Calibri" pitchFamily="34" charset="0"/>
              </a:rPr>
              <a:t>Live Hotline and Online Support with Unlimited Incidents</a:t>
            </a:r>
          </a:p>
          <a:p>
            <a:pPr marL="511175" lvl="1" eaLnBrk="1" hangingPunct="1">
              <a:spcBef>
                <a:spcPts val="600"/>
              </a:spcBef>
              <a:spcAft>
                <a:spcPts val="324"/>
              </a:spcAft>
            </a:pPr>
            <a:r>
              <a:rPr lang="en-US" sz="2000" dirty="0" smtClean="0">
                <a:latin typeface="Calibri" pitchFamily="34" charset="0"/>
              </a:rPr>
              <a:t>Training class attendance included</a:t>
            </a:r>
          </a:p>
          <a:p>
            <a:pPr marL="511175" lvl="1" eaLnBrk="1" hangingPunct="1">
              <a:spcBef>
                <a:spcPts val="600"/>
              </a:spcBef>
            </a:pPr>
            <a:r>
              <a:rPr lang="en-US" sz="2000" b="1" dirty="0" smtClean="0">
                <a:latin typeface="Calibri" pitchFamily="34" charset="0"/>
              </a:rPr>
              <a:t>System Upgrade Services included</a:t>
            </a:r>
          </a:p>
          <a:p>
            <a:pPr marL="511175" lvl="1" eaLnBrk="1" hangingPunct="1">
              <a:spcBef>
                <a:spcPts val="600"/>
              </a:spcBef>
              <a:buNone/>
            </a:pPr>
            <a:r>
              <a:rPr lang="en-US" sz="2000" dirty="0" smtClean="0">
                <a:latin typeface="Calibri" pitchFamily="34" charset="0"/>
              </a:rPr>
              <a:t>►	No other enterprise software provider includes Upgrades… Only Aras!</a:t>
            </a:r>
          </a:p>
        </p:txBody>
      </p:sp>
      <p:pic>
        <p:nvPicPr>
          <p:cNvPr id="58373" name="Picture 4" descr="arasUnlimited_72_RGB.gif"/>
          <p:cNvPicPr>
            <a:picLocks noChangeAspect="1"/>
          </p:cNvPicPr>
          <p:nvPr/>
        </p:nvPicPr>
        <p:blipFill>
          <a:blip r:embed="rId3" cstate="print"/>
          <a:srcRect/>
          <a:stretch>
            <a:fillRect/>
          </a:stretch>
        </p:blipFill>
        <p:spPr bwMode="auto">
          <a:xfrm>
            <a:off x="296863" y="1038225"/>
            <a:ext cx="4862512" cy="863600"/>
          </a:xfrm>
          <a:prstGeom prst="rect">
            <a:avLst/>
          </a:prstGeom>
          <a:noFill/>
          <a:ln w="9525">
            <a:noFill/>
            <a:miter lim="800000"/>
            <a:headEnd/>
            <a:tailEnd/>
          </a:ln>
        </p:spPr>
      </p:pic>
      <p:sp>
        <p:nvSpPr>
          <p:cNvPr id="8" name="Rectangle 7"/>
          <p:cNvSpPr/>
          <p:nvPr/>
        </p:nvSpPr>
        <p:spPr bwMode="auto">
          <a:xfrm>
            <a:off x="5123542" y="1030515"/>
            <a:ext cx="4020457" cy="761998"/>
          </a:xfrm>
          <a:prstGeom prst="rect">
            <a:avLst/>
          </a:prstGeom>
          <a:solidFill>
            <a:srgbClr val="CC003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600" cap="all" dirty="0" smtClean="0">
                <a:solidFill>
                  <a:schemeClr val="bg1"/>
                </a:solidFill>
              </a:rPr>
              <a:t>– Much </a:t>
            </a:r>
            <a:r>
              <a:rPr kumimoji="0" lang="en-US" sz="1600" b="1" i="0" u="none" strike="noStrike" cap="all" normalizeH="0" baseline="0" dirty="0" smtClean="0">
                <a:ln>
                  <a:noFill/>
                </a:ln>
                <a:solidFill>
                  <a:schemeClr val="bg1"/>
                </a:solidFill>
                <a:effectLst/>
                <a:latin typeface="Arial" charset="0"/>
              </a:rPr>
              <a:t>More Than Maintenance</a:t>
            </a:r>
            <a:r>
              <a:rPr lang="en-US" sz="1600" cap="all" dirty="0" smtClean="0">
                <a:solidFill>
                  <a:schemeClr val="bg1"/>
                </a:solidFill>
              </a:rPr>
              <a:t> –</a:t>
            </a:r>
            <a:endParaRPr kumimoji="0" lang="en-US" sz="1600" b="1" i="0" u="none" strike="noStrike" cap="all" normalizeH="0" baseline="0" dirty="0" smtClean="0">
              <a:ln>
                <a:noFill/>
              </a:ln>
              <a:solidFill>
                <a:schemeClr val="bg1"/>
              </a:solidFill>
              <a:effectLst/>
              <a:latin typeface="Arial"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Slide </a:t>
            </a:r>
            <a:fld id="{1E74EFF1-9E7C-4CA5-B141-E69B6075B05A}" type="slidenum">
              <a:rPr lang="en-US"/>
              <a:pPr/>
              <a:t>19</a:t>
            </a:fld>
            <a:r>
              <a:rPr lang="en-US"/>
              <a:t>	</a:t>
            </a:r>
          </a:p>
        </p:txBody>
      </p:sp>
      <p:sp>
        <p:nvSpPr>
          <p:cNvPr id="150530" name="Rectangle 2"/>
          <p:cNvSpPr>
            <a:spLocks noGrp="1" noChangeArrowheads="1"/>
          </p:cNvSpPr>
          <p:nvPr>
            <p:ph type="title"/>
          </p:nvPr>
        </p:nvSpPr>
        <p:spPr>
          <a:xfrm>
            <a:off x="0" y="0"/>
            <a:ext cx="6259513" cy="1082675"/>
          </a:xfrm>
        </p:spPr>
        <p:txBody>
          <a:bodyPr/>
          <a:lstStyle/>
          <a:p>
            <a:r>
              <a:rPr lang="en-US" sz="3400" b="1" dirty="0" smtClean="0">
                <a:latin typeface="Calibri" pitchFamily="34" charset="0"/>
              </a:rPr>
              <a:t>How to get Started</a:t>
            </a:r>
            <a:endParaRPr lang="en-US" sz="3400" b="1" dirty="0">
              <a:latin typeface="Calibri" pitchFamily="34" charset="0"/>
            </a:endParaRPr>
          </a:p>
        </p:txBody>
      </p:sp>
      <p:sp>
        <p:nvSpPr>
          <p:cNvPr id="150531" name="Rectangle 3"/>
          <p:cNvSpPr>
            <a:spLocks noGrp="1" noChangeArrowheads="1"/>
          </p:cNvSpPr>
          <p:nvPr>
            <p:ph type="body" idx="1"/>
          </p:nvPr>
        </p:nvSpPr>
        <p:spPr>
          <a:xfrm>
            <a:off x="314324" y="1071563"/>
            <a:ext cx="8829676" cy="5465762"/>
          </a:xfrm>
        </p:spPr>
        <p:txBody>
          <a:bodyPr/>
          <a:lstStyle/>
          <a:p>
            <a:pPr marL="533400" indent="-533400">
              <a:buFont typeface="Wingdings" pitchFamily="2" charset="2"/>
              <a:buAutoNum type="arabicPeriod"/>
            </a:pPr>
            <a:r>
              <a:rPr lang="en-US" b="1" dirty="0">
                <a:latin typeface="Calibri" pitchFamily="34" charset="0"/>
              </a:rPr>
              <a:t>Download &amp; </a:t>
            </a:r>
            <a:r>
              <a:rPr lang="en-US" b="1" dirty="0" smtClean="0">
                <a:latin typeface="Calibri" pitchFamily="34" charset="0"/>
              </a:rPr>
              <a:t>Install Aras Innovator</a:t>
            </a:r>
            <a:endParaRPr lang="en-US" b="1" dirty="0">
              <a:latin typeface="Calibri" pitchFamily="34" charset="0"/>
            </a:endParaRPr>
          </a:p>
          <a:p>
            <a:pPr marL="533400" indent="-533400">
              <a:spcBef>
                <a:spcPts val="1800"/>
              </a:spcBef>
              <a:spcAft>
                <a:spcPts val="0"/>
              </a:spcAft>
              <a:buFont typeface="Wingdings" pitchFamily="2" charset="2"/>
              <a:buAutoNum type="arabicPeriod"/>
            </a:pPr>
            <a:r>
              <a:rPr lang="en-US" b="1" dirty="0" smtClean="0">
                <a:latin typeface="Calibri" pitchFamily="34" charset="0"/>
              </a:rPr>
              <a:t>Education</a:t>
            </a:r>
          </a:p>
          <a:p>
            <a:pPr marL="800100" lvl="1" indent="-400050">
              <a:spcBef>
                <a:spcPts val="400"/>
              </a:spcBef>
              <a:spcAft>
                <a:spcPts val="0"/>
              </a:spcAft>
              <a:buFont typeface="Wingdings" pitchFamily="2" charset="2"/>
              <a:buChar char="§"/>
            </a:pPr>
            <a:r>
              <a:rPr lang="en-US" b="1" dirty="0" smtClean="0">
                <a:latin typeface="Calibri" pitchFamily="34" charset="0"/>
              </a:rPr>
              <a:t>Aras Web site 	www.aras.com</a:t>
            </a:r>
          </a:p>
          <a:p>
            <a:pPr marL="800100" lvl="1" indent="-400050">
              <a:spcBef>
                <a:spcPts val="400"/>
              </a:spcBef>
              <a:spcAft>
                <a:spcPts val="0"/>
              </a:spcAft>
              <a:buFont typeface="Wingdings" pitchFamily="2" charset="2"/>
              <a:buChar char="§"/>
            </a:pPr>
            <a:r>
              <a:rPr lang="en-US" b="1" dirty="0" smtClean="0">
                <a:latin typeface="Calibri" pitchFamily="34" charset="0"/>
              </a:rPr>
              <a:t>Aras Forums    	www.aras.com/forums</a:t>
            </a:r>
          </a:p>
          <a:p>
            <a:pPr marL="800100" lvl="1" indent="-400050">
              <a:spcBef>
                <a:spcPts val="400"/>
              </a:spcBef>
              <a:spcAft>
                <a:spcPts val="0"/>
              </a:spcAft>
              <a:buFont typeface="Wingdings" pitchFamily="2" charset="2"/>
              <a:buChar char="§"/>
            </a:pPr>
            <a:r>
              <a:rPr lang="en-US" b="1" dirty="0" smtClean="0">
                <a:latin typeface="Calibri" pitchFamily="34" charset="0"/>
              </a:rPr>
              <a:t>Workshops / Audits   </a:t>
            </a:r>
          </a:p>
          <a:p>
            <a:pPr marL="800100" lvl="1" indent="-400050">
              <a:spcBef>
                <a:spcPts val="400"/>
              </a:spcBef>
              <a:spcAft>
                <a:spcPts val="0"/>
              </a:spcAft>
              <a:buFont typeface="Wingdings" pitchFamily="2" charset="2"/>
              <a:buChar char="§"/>
            </a:pPr>
            <a:r>
              <a:rPr lang="en-US" b="1" dirty="0" smtClean="0">
                <a:latin typeface="Calibri" pitchFamily="34" charset="0"/>
              </a:rPr>
              <a:t>Training classes</a:t>
            </a:r>
          </a:p>
          <a:p>
            <a:pPr marL="533400" indent="-533400">
              <a:spcBef>
                <a:spcPts val="2400"/>
              </a:spcBef>
              <a:spcAft>
                <a:spcPts val="0"/>
              </a:spcAft>
              <a:buFont typeface="Wingdings" pitchFamily="2" charset="2"/>
              <a:buAutoNum type="arabicPeriod"/>
            </a:pPr>
            <a:r>
              <a:rPr lang="en-US" b="1" dirty="0" smtClean="0">
                <a:latin typeface="Calibri" pitchFamily="34" charset="0"/>
              </a:rPr>
              <a:t>Plan the Implementation Roadmap and Architecture</a:t>
            </a:r>
          </a:p>
          <a:p>
            <a:pPr marL="800100" lvl="1" indent="-400050">
              <a:spcBef>
                <a:spcPts val="400"/>
              </a:spcBef>
              <a:spcAft>
                <a:spcPts val="0"/>
              </a:spcAft>
              <a:buFont typeface="Wingdings" pitchFamily="2" charset="2"/>
              <a:buChar char="§"/>
            </a:pPr>
            <a:r>
              <a:rPr lang="en-US" b="1" dirty="0" smtClean="0">
                <a:latin typeface="Calibri" pitchFamily="34" charset="0"/>
              </a:rPr>
              <a:t>Use the local PLM implementation local experts</a:t>
            </a:r>
          </a:p>
          <a:p>
            <a:pPr marL="800100" lvl="1" indent="-400050">
              <a:spcBef>
                <a:spcPts val="400"/>
              </a:spcBef>
              <a:spcAft>
                <a:spcPts val="0"/>
              </a:spcAft>
              <a:buFont typeface="Wingdings" pitchFamily="2" charset="2"/>
              <a:buChar char="§"/>
            </a:pPr>
            <a:r>
              <a:rPr lang="en-US" b="1" dirty="0" smtClean="0">
                <a:latin typeface="Calibri" pitchFamily="34" charset="0"/>
              </a:rPr>
              <a:t>Phased Rollouts highly recommended</a:t>
            </a:r>
          </a:p>
          <a:p>
            <a:pPr marL="800100" lvl="1" indent="-400050">
              <a:spcBef>
                <a:spcPts val="400"/>
              </a:spcBef>
              <a:spcAft>
                <a:spcPts val="0"/>
              </a:spcAft>
              <a:buFont typeface="Wingdings" pitchFamily="2" charset="2"/>
              <a:buChar char="§"/>
            </a:pPr>
            <a:r>
              <a:rPr lang="en-US" b="1" dirty="0" smtClean="0">
                <a:latin typeface="Calibri" pitchFamily="34" charset="0"/>
              </a:rPr>
              <a:t>Decide “Replace”  or  “Complement and Extend” for the existing PDM systems</a:t>
            </a:r>
          </a:p>
          <a:p>
            <a:pPr marL="933450" lvl="1" indent="-533400">
              <a:buFont typeface="Wingdings" pitchFamily="2" charset="2"/>
              <a:buAutoNum type="arabicPeriod"/>
            </a:pPr>
            <a:endParaRPr lang="en-US" b="1" dirty="0">
              <a:latin typeface="Calibri"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Slide </a:t>
            </a:r>
            <a:fld id="{60AF42E2-DCC4-45DF-A01E-4139D6A2AAE5}" type="slidenum">
              <a:rPr lang="en-US"/>
              <a:pPr/>
              <a:t>2</a:t>
            </a:fld>
            <a:r>
              <a:rPr lang="en-US"/>
              <a:t>	</a:t>
            </a:r>
          </a:p>
        </p:txBody>
      </p:sp>
      <p:sp>
        <p:nvSpPr>
          <p:cNvPr id="131074" name="Rectangle 2"/>
          <p:cNvSpPr>
            <a:spLocks noGrp="1" noChangeArrowheads="1"/>
          </p:cNvSpPr>
          <p:nvPr>
            <p:ph type="title"/>
          </p:nvPr>
        </p:nvSpPr>
        <p:spPr>
          <a:xfrm>
            <a:off x="0" y="0"/>
            <a:ext cx="6259513" cy="1082675"/>
          </a:xfrm>
        </p:spPr>
        <p:txBody>
          <a:bodyPr/>
          <a:lstStyle/>
          <a:p>
            <a:r>
              <a:rPr lang="en-US" sz="3600" b="1" dirty="0">
                <a:latin typeface="Calibri" pitchFamily="34" charset="0"/>
              </a:rPr>
              <a:t>Agenda</a:t>
            </a:r>
          </a:p>
        </p:txBody>
      </p:sp>
      <p:sp>
        <p:nvSpPr>
          <p:cNvPr id="131075" name="Rectangle 3"/>
          <p:cNvSpPr>
            <a:spLocks noGrp="1" noChangeArrowheads="1"/>
          </p:cNvSpPr>
          <p:nvPr>
            <p:ph type="body" idx="1"/>
          </p:nvPr>
        </p:nvSpPr>
        <p:spPr>
          <a:xfrm>
            <a:off x="228600" y="1143000"/>
            <a:ext cx="8915400" cy="5373688"/>
          </a:xfrm>
        </p:spPr>
        <p:txBody>
          <a:bodyPr/>
          <a:lstStyle/>
          <a:p>
            <a:pPr marL="406400" indent="-406400">
              <a:lnSpc>
                <a:spcPct val="95000"/>
              </a:lnSpc>
              <a:spcBef>
                <a:spcPts val="3600"/>
              </a:spcBef>
              <a:spcAft>
                <a:spcPct val="0"/>
              </a:spcAft>
              <a:buFontTx/>
              <a:buChar char="o"/>
              <a:tabLst>
                <a:tab pos="2974975" algn="l"/>
              </a:tabLst>
            </a:pPr>
            <a:r>
              <a:rPr lang="en-US" b="1" dirty="0" smtClean="0">
                <a:latin typeface="Calibri" pitchFamily="34" charset="0"/>
              </a:rPr>
              <a:t>Aras Company </a:t>
            </a:r>
            <a:r>
              <a:rPr lang="en-US" b="1" dirty="0">
                <a:latin typeface="Calibri" pitchFamily="34" charset="0"/>
              </a:rPr>
              <a:t>Overview</a:t>
            </a:r>
          </a:p>
          <a:p>
            <a:pPr marL="406400" indent="-406400">
              <a:lnSpc>
                <a:spcPct val="95000"/>
              </a:lnSpc>
              <a:spcBef>
                <a:spcPts val="3600"/>
              </a:spcBef>
              <a:spcAft>
                <a:spcPct val="0"/>
              </a:spcAft>
              <a:buFontTx/>
              <a:buChar char="o"/>
              <a:tabLst>
                <a:tab pos="2974975" algn="l"/>
              </a:tabLst>
            </a:pPr>
            <a:r>
              <a:rPr lang="en-US" b="1" dirty="0">
                <a:latin typeface="Calibri" pitchFamily="34" charset="0"/>
              </a:rPr>
              <a:t>PLM </a:t>
            </a:r>
            <a:r>
              <a:rPr lang="en-US" b="1" dirty="0" smtClean="0">
                <a:latin typeface="Calibri" pitchFamily="34" charset="0"/>
              </a:rPr>
              <a:t>‘out-of-the-box’ </a:t>
            </a:r>
            <a:r>
              <a:rPr lang="en-US" b="1" dirty="0">
                <a:latin typeface="Calibri" pitchFamily="34" charset="0"/>
              </a:rPr>
              <a:t>Solutions</a:t>
            </a:r>
          </a:p>
          <a:p>
            <a:pPr marL="406400" indent="-406400">
              <a:lnSpc>
                <a:spcPct val="95000"/>
              </a:lnSpc>
              <a:spcBef>
                <a:spcPts val="3600"/>
              </a:spcBef>
              <a:spcAft>
                <a:spcPct val="0"/>
              </a:spcAft>
              <a:buFontTx/>
              <a:buChar char="o"/>
              <a:tabLst>
                <a:tab pos="2974975" algn="l"/>
              </a:tabLst>
            </a:pPr>
            <a:r>
              <a:rPr lang="en-US" b="1" dirty="0" smtClean="0">
                <a:latin typeface="Calibri" pitchFamily="34" charset="0"/>
              </a:rPr>
              <a:t>Aras Model-Based Technology (configurability)</a:t>
            </a:r>
            <a:endParaRPr lang="en-US" b="1" dirty="0">
              <a:latin typeface="Calibri" pitchFamily="34" charset="0"/>
            </a:endParaRPr>
          </a:p>
          <a:p>
            <a:pPr marL="406400" indent="-406400">
              <a:lnSpc>
                <a:spcPct val="95000"/>
              </a:lnSpc>
              <a:spcBef>
                <a:spcPts val="3600"/>
              </a:spcBef>
              <a:spcAft>
                <a:spcPct val="0"/>
              </a:spcAft>
              <a:buFontTx/>
              <a:buChar char="o"/>
              <a:tabLst>
                <a:tab pos="2974975" algn="l"/>
              </a:tabLst>
            </a:pPr>
            <a:r>
              <a:rPr lang="en-US" b="1" dirty="0">
                <a:latin typeface="Calibri" pitchFamily="34" charset="0"/>
              </a:rPr>
              <a:t>Enterprise Open </a:t>
            </a:r>
            <a:r>
              <a:rPr lang="en-US" b="1" dirty="0" smtClean="0">
                <a:latin typeface="Calibri" pitchFamily="34" charset="0"/>
              </a:rPr>
              <a:t>Source</a:t>
            </a:r>
          </a:p>
          <a:p>
            <a:pPr marL="406400" indent="-406400">
              <a:lnSpc>
                <a:spcPct val="80000"/>
              </a:lnSpc>
              <a:spcBef>
                <a:spcPts val="3600"/>
              </a:spcBef>
              <a:spcAft>
                <a:spcPct val="0"/>
              </a:spcAft>
              <a:buFontTx/>
              <a:buChar char="o"/>
              <a:tabLst>
                <a:tab pos="2974975" algn="l"/>
              </a:tabLst>
            </a:pPr>
            <a:r>
              <a:rPr lang="en-US" b="1" dirty="0" smtClean="0">
                <a:latin typeface="Calibri" pitchFamily="34" charset="0"/>
              </a:rPr>
              <a:t>Demo </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Slide </a:t>
            </a:r>
            <a:fld id="{AC102664-9B5B-495E-B2CB-E8674F36617B}" type="slidenum">
              <a:rPr lang="en-US"/>
              <a:pPr/>
              <a:t>20</a:t>
            </a:fld>
            <a:r>
              <a:rPr lang="en-US"/>
              <a:t>	</a:t>
            </a:r>
          </a:p>
        </p:txBody>
      </p:sp>
      <p:sp>
        <p:nvSpPr>
          <p:cNvPr id="191491" name="Rectangle 2"/>
          <p:cNvSpPr>
            <a:spLocks noGrp="1" noChangeArrowheads="1"/>
          </p:cNvSpPr>
          <p:nvPr>
            <p:ph type="title" idx="4294967295"/>
          </p:nvPr>
        </p:nvSpPr>
        <p:spPr>
          <a:xfrm>
            <a:off x="0" y="0"/>
            <a:ext cx="7231063" cy="892175"/>
          </a:xfrm>
        </p:spPr>
        <p:txBody>
          <a:bodyPr/>
          <a:lstStyle/>
          <a:p>
            <a:r>
              <a:rPr lang="en-US" sz="3600" b="1" dirty="0">
                <a:latin typeface="Calibri" pitchFamily="34" charset="0"/>
              </a:rPr>
              <a:t>Software Demo</a:t>
            </a:r>
          </a:p>
        </p:txBody>
      </p:sp>
      <p:sp>
        <p:nvSpPr>
          <p:cNvPr id="191492" name="Rectangle 3"/>
          <p:cNvSpPr>
            <a:spLocks noGrp="1" noChangeArrowheads="1"/>
          </p:cNvSpPr>
          <p:nvPr>
            <p:ph type="body" idx="4294967295"/>
          </p:nvPr>
        </p:nvSpPr>
        <p:spPr/>
        <p:txBody>
          <a:bodyPr/>
          <a:lstStyle/>
          <a:p>
            <a:pPr>
              <a:lnSpc>
                <a:spcPct val="90000"/>
              </a:lnSpc>
            </a:pPr>
            <a:r>
              <a:rPr lang="en-US" sz="2400" b="1" dirty="0">
                <a:latin typeface="Calibri" pitchFamily="34" charset="0"/>
              </a:rPr>
              <a:t>Aras Innovator</a:t>
            </a:r>
            <a:r>
              <a:rPr lang="en-US" sz="2400" dirty="0">
                <a:latin typeface="Calibri" pitchFamily="34" charset="0"/>
              </a:rPr>
              <a:t>				</a:t>
            </a:r>
            <a:r>
              <a:rPr lang="en-US" sz="2400" b="1" i="1" dirty="0">
                <a:latin typeface="Calibri" pitchFamily="34" charset="0"/>
              </a:rPr>
              <a:t>Easy-to-Learn</a:t>
            </a:r>
          </a:p>
          <a:p>
            <a:pPr lvl="1">
              <a:lnSpc>
                <a:spcPct val="90000"/>
              </a:lnSpc>
            </a:pPr>
            <a:r>
              <a:rPr lang="en-US" sz="2000" dirty="0">
                <a:latin typeface="Calibri" pitchFamily="34" charset="0"/>
              </a:rPr>
              <a:t>User Experience</a:t>
            </a:r>
          </a:p>
          <a:p>
            <a:pPr lvl="1">
              <a:lnSpc>
                <a:spcPct val="90000"/>
              </a:lnSpc>
            </a:pPr>
            <a:r>
              <a:rPr lang="en-US" sz="2000" dirty="0">
                <a:latin typeface="Calibri" pitchFamily="34" charset="0"/>
              </a:rPr>
              <a:t>User Interface</a:t>
            </a:r>
          </a:p>
          <a:p>
            <a:pPr lvl="1">
              <a:lnSpc>
                <a:spcPct val="90000"/>
              </a:lnSpc>
            </a:pPr>
            <a:endParaRPr lang="en-US" sz="2000" dirty="0">
              <a:latin typeface="Calibri" pitchFamily="34" charset="0"/>
            </a:endParaRPr>
          </a:p>
          <a:p>
            <a:pPr>
              <a:lnSpc>
                <a:spcPct val="90000"/>
              </a:lnSpc>
            </a:pPr>
            <a:r>
              <a:rPr lang="en-US" sz="2400" b="1" dirty="0">
                <a:latin typeface="Calibri" pitchFamily="34" charset="0"/>
              </a:rPr>
              <a:t>Solutions</a:t>
            </a:r>
            <a:r>
              <a:rPr lang="en-US" sz="2400" dirty="0">
                <a:latin typeface="Calibri" pitchFamily="34" charset="0"/>
              </a:rPr>
              <a:t>					</a:t>
            </a:r>
            <a:r>
              <a:rPr lang="en-US" sz="2400" b="1" i="1" dirty="0">
                <a:latin typeface="Calibri" pitchFamily="34" charset="0"/>
              </a:rPr>
              <a:t>Easy-to-Use</a:t>
            </a:r>
          </a:p>
          <a:p>
            <a:pPr lvl="1">
              <a:lnSpc>
                <a:spcPct val="90000"/>
              </a:lnSpc>
            </a:pPr>
            <a:r>
              <a:rPr lang="en-US" sz="2000" dirty="0">
                <a:latin typeface="Calibri" pitchFamily="34" charset="0"/>
              </a:rPr>
              <a:t>Product Lifecycle Management</a:t>
            </a:r>
          </a:p>
          <a:p>
            <a:pPr lvl="1">
              <a:lnSpc>
                <a:spcPct val="90000"/>
              </a:lnSpc>
            </a:pPr>
            <a:r>
              <a:rPr lang="en-US" sz="2000" dirty="0">
                <a:latin typeface="Calibri" pitchFamily="34" charset="0"/>
              </a:rPr>
              <a:t>Enterprise Quality Management</a:t>
            </a:r>
          </a:p>
          <a:p>
            <a:pPr lvl="1">
              <a:lnSpc>
                <a:spcPct val="90000"/>
              </a:lnSpc>
            </a:pPr>
            <a:r>
              <a:rPr lang="en-US" sz="2000" dirty="0">
                <a:latin typeface="Calibri" pitchFamily="34" charset="0"/>
              </a:rPr>
              <a:t>Program Management</a:t>
            </a:r>
          </a:p>
          <a:p>
            <a:pPr lvl="1">
              <a:lnSpc>
                <a:spcPct val="90000"/>
              </a:lnSpc>
            </a:pPr>
            <a:endParaRPr lang="en-US" sz="2000" dirty="0">
              <a:latin typeface="Calibri" pitchFamily="34" charset="0"/>
            </a:endParaRPr>
          </a:p>
          <a:p>
            <a:pPr>
              <a:lnSpc>
                <a:spcPct val="90000"/>
              </a:lnSpc>
            </a:pPr>
            <a:r>
              <a:rPr lang="en-US" sz="2400" b="1" dirty="0">
                <a:latin typeface="Calibri" pitchFamily="34" charset="0"/>
              </a:rPr>
              <a:t>Administration</a:t>
            </a:r>
            <a:r>
              <a:rPr lang="en-US" sz="2400" dirty="0">
                <a:latin typeface="Calibri" pitchFamily="34" charset="0"/>
              </a:rPr>
              <a:t>				</a:t>
            </a:r>
            <a:r>
              <a:rPr lang="en-US" sz="2400" b="1" i="1" dirty="0">
                <a:latin typeface="Calibri" pitchFamily="34" charset="0"/>
              </a:rPr>
              <a:t>Easy-to-Change</a:t>
            </a:r>
          </a:p>
          <a:p>
            <a:pPr lvl="1">
              <a:lnSpc>
                <a:spcPct val="90000"/>
              </a:lnSpc>
            </a:pPr>
            <a:r>
              <a:rPr lang="en-US" sz="2000" dirty="0">
                <a:latin typeface="Calibri" pitchFamily="34" charset="0"/>
              </a:rPr>
              <a:t>Item changes</a:t>
            </a:r>
          </a:p>
          <a:p>
            <a:pPr lvl="1">
              <a:lnSpc>
                <a:spcPct val="90000"/>
              </a:lnSpc>
            </a:pPr>
            <a:r>
              <a:rPr lang="en-US" sz="2000" dirty="0">
                <a:latin typeface="Calibri" pitchFamily="34" charset="0"/>
              </a:rPr>
              <a:t>Form changes</a:t>
            </a:r>
          </a:p>
          <a:p>
            <a:pPr lvl="1">
              <a:lnSpc>
                <a:spcPct val="90000"/>
              </a:lnSpc>
            </a:pPr>
            <a:r>
              <a:rPr lang="en-US" sz="2000" dirty="0">
                <a:latin typeface="Calibri" pitchFamily="34" charset="0"/>
              </a:rPr>
              <a:t>Process changes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Slide </a:t>
            </a:r>
            <a:fld id="{1E74EFF1-9E7C-4CA5-B141-E69B6075B05A}" type="slidenum">
              <a:rPr lang="en-US"/>
              <a:pPr/>
              <a:t>21</a:t>
            </a:fld>
            <a:r>
              <a:rPr lang="en-US"/>
              <a:t>	</a:t>
            </a:r>
          </a:p>
        </p:txBody>
      </p:sp>
      <p:sp>
        <p:nvSpPr>
          <p:cNvPr id="150530" name="Rectangle 2"/>
          <p:cNvSpPr>
            <a:spLocks noGrp="1" noChangeArrowheads="1"/>
          </p:cNvSpPr>
          <p:nvPr>
            <p:ph type="title"/>
          </p:nvPr>
        </p:nvSpPr>
        <p:spPr>
          <a:xfrm>
            <a:off x="0" y="0"/>
            <a:ext cx="6259513" cy="1082675"/>
          </a:xfrm>
        </p:spPr>
        <p:txBody>
          <a:bodyPr/>
          <a:lstStyle/>
          <a:p>
            <a:r>
              <a:rPr lang="en-US" sz="3600" b="1" dirty="0">
                <a:latin typeface="Calibri" pitchFamily="34" charset="0"/>
              </a:rPr>
              <a:t>Deployment Methodology</a:t>
            </a:r>
          </a:p>
        </p:txBody>
      </p:sp>
      <p:sp>
        <p:nvSpPr>
          <p:cNvPr id="150531" name="Rectangle 3"/>
          <p:cNvSpPr>
            <a:spLocks noGrp="1" noChangeArrowheads="1"/>
          </p:cNvSpPr>
          <p:nvPr>
            <p:ph type="body" idx="1"/>
          </p:nvPr>
        </p:nvSpPr>
        <p:spPr>
          <a:xfrm>
            <a:off x="314325" y="1071563"/>
            <a:ext cx="5443538" cy="5465762"/>
          </a:xfrm>
        </p:spPr>
        <p:txBody>
          <a:bodyPr/>
          <a:lstStyle/>
          <a:p>
            <a:pPr marL="533400" indent="-533400">
              <a:buFont typeface="Wingdings" pitchFamily="2" charset="2"/>
              <a:buAutoNum type="arabicPeriod"/>
            </a:pPr>
            <a:r>
              <a:rPr lang="en-US" b="1" dirty="0">
                <a:latin typeface="Calibri" pitchFamily="34" charset="0"/>
              </a:rPr>
              <a:t>Download &amp; Install</a:t>
            </a:r>
          </a:p>
          <a:p>
            <a:pPr marL="533400" indent="-533400">
              <a:buFont typeface="Wingdings" pitchFamily="2" charset="2"/>
              <a:buAutoNum type="arabicPeriod"/>
            </a:pPr>
            <a:r>
              <a:rPr lang="en-US" b="1" dirty="0">
                <a:latin typeface="Calibri" pitchFamily="34" charset="0"/>
              </a:rPr>
              <a:t>Discovery Workshop</a:t>
            </a:r>
          </a:p>
          <a:p>
            <a:pPr marL="533400" indent="-533400">
              <a:buFont typeface="Wingdings" pitchFamily="2" charset="2"/>
              <a:buAutoNum type="arabicPeriod"/>
            </a:pPr>
            <a:r>
              <a:rPr lang="en-US" b="1" dirty="0">
                <a:latin typeface="Calibri" pitchFamily="34" charset="0"/>
              </a:rPr>
              <a:t>[ Pilot ]</a:t>
            </a:r>
          </a:p>
          <a:p>
            <a:pPr marL="533400" indent="-533400">
              <a:buFont typeface="Wingdings" pitchFamily="2" charset="2"/>
              <a:buAutoNum type="arabicPeriod"/>
            </a:pPr>
            <a:r>
              <a:rPr lang="en-US" b="1" dirty="0">
                <a:latin typeface="Calibri" pitchFamily="34" charset="0"/>
              </a:rPr>
              <a:t>Support Subscription</a:t>
            </a:r>
            <a:endParaRPr lang="en-US" sz="1800" b="1" dirty="0">
              <a:latin typeface="Calibri" pitchFamily="34" charset="0"/>
            </a:endParaRPr>
          </a:p>
          <a:p>
            <a:pPr marL="533400" indent="-533400">
              <a:buFont typeface="Wingdings" pitchFamily="2" charset="2"/>
              <a:buAutoNum type="arabicPeriod"/>
            </a:pPr>
            <a:r>
              <a:rPr lang="en-US" b="1" dirty="0">
                <a:latin typeface="Calibri" pitchFamily="34" charset="0"/>
              </a:rPr>
              <a:t>Core Team Training</a:t>
            </a:r>
          </a:p>
          <a:p>
            <a:pPr marL="533400" indent="-533400">
              <a:buFont typeface="Wingdings" pitchFamily="2" charset="2"/>
              <a:buAutoNum type="arabicPeriod"/>
            </a:pPr>
            <a:r>
              <a:rPr lang="en-US" b="1" dirty="0">
                <a:latin typeface="Calibri" pitchFamily="34" charset="0"/>
              </a:rPr>
              <a:t>Phased Rollout </a:t>
            </a:r>
          </a:p>
          <a:p>
            <a:pPr marL="1206500" lvl="1" indent="-457200">
              <a:lnSpc>
                <a:spcPct val="90000"/>
              </a:lnSpc>
              <a:spcBef>
                <a:spcPct val="10000"/>
              </a:spcBef>
              <a:buFont typeface="Wingdings" pitchFamily="2" charset="2"/>
              <a:buAutoNum type="alphaLcPeriod"/>
            </a:pPr>
            <a:r>
              <a:rPr lang="en-US" b="1" dirty="0">
                <a:latin typeface="Calibri" pitchFamily="34" charset="0"/>
              </a:rPr>
              <a:t>Customize</a:t>
            </a:r>
          </a:p>
          <a:p>
            <a:pPr marL="1206500" lvl="1" indent="-457200">
              <a:lnSpc>
                <a:spcPct val="90000"/>
              </a:lnSpc>
              <a:spcBef>
                <a:spcPct val="10000"/>
              </a:spcBef>
              <a:buFont typeface="Wingdings" pitchFamily="2" charset="2"/>
              <a:buAutoNum type="alphaLcPeriod"/>
            </a:pPr>
            <a:r>
              <a:rPr lang="en-US" b="1" dirty="0">
                <a:latin typeface="Calibri" pitchFamily="34" charset="0"/>
              </a:rPr>
              <a:t>Integrate</a:t>
            </a:r>
          </a:p>
          <a:p>
            <a:pPr marL="1206500" lvl="1" indent="-457200">
              <a:lnSpc>
                <a:spcPct val="90000"/>
              </a:lnSpc>
              <a:spcBef>
                <a:spcPct val="10000"/>
              </a:spcBef>
              <a:buFont typeface="Wingdings" pitchFamily="2" charset="2"/>
              <a:buAutoNum type="alphaLcPeriod"/>
            </a:pPr>
            <a:r>
              <a:rPr lang="en-US" b="1" dirty="0">
                <a:latin typeface="Calibri" pitchFamily="34" charset="0"/>
              </a:rPr>
              <a:t>Data Migration</a:t>
            </a:r>
          </a:p>
          <a:p>
            <a:pPr marL="1206500" lvl="1" indent="-457200">
              <a:lnSpc>
                <a:spcPct val="90000"/>
              </a:lnSpc>
              <a:spcBef>
                <a:spcPct val="10000"/>
              </a:spcBef>
              <a:buFont typeface="Wingdings" pitchFamily="2" charset="2"/>
              <a:buAutoNum type="alphaLcPeriod"/>
            </a:pPr>
            <a:r>
              <a:rPr lang="en-US" b="1" dirty="0">
                <a:latin typeface="Calibri" pitchFamily="34" charset="0"/>
              </a:rPr>
              <a:t>End-User Training</a:t>
            </a:r>
          </a:p>
          <a:p>
            <a:pPr marL="1206500" lvl="1" indent="-457200">
              <a:lnSpc>
                <a:spcPct val="90000"/>
              </a:lnSpc>
              <a:spcBef>
                <a:spcPct val="10000"/>
              </a:spcBef>
              <a:buFont typeface="Wingdings" pitchFamily="2" charset="2"/>
              <a:buNone/>
            </a:pPr>
            <a:r>
              <a:rPr lang="en-US" b="1" dirty="0">
                <a:latin typeface="Calibri" pitchFamily="34" charset="0"/>
              </a:rPr>
              <a:t>[ Repeat ]</a:t>
            </a:r>
            <a:endParaRPr lang="en-US" dirty="0">
              <a:latin typeface="Calibri" pitchFamily="34" charset="0"/>
            </a:endParaRPr>
          </a:p>
        </p:txBody>
      </p:sp>
      <p:sp>
        <p:nvSpPr>
          <p:cNvPr id="150532" name="Text Box 4"/>
          <p:cNvSpPr txBox="1">
            <a:spLocks noChangeArrowheads="1"/>
          </p:cNvSpPr>
          <p:nvPr/>
        </p:nvSpPr>
        <p:spPr bwMode="auto">
          <a:xfrm>
            <a:off x="5686425" y="1077913"/>
            <a:ext cx="3457575" cy="5624512"/>
          </a:xfrm>
          <a:prstGeom prst="rect">
            <a:avLst/>
          </a:prstGeom>
          <a:noFill/>
          <a:ln w="9525">
            <a:noFill/>
            <a:miter lim="800000"/>
            <a:headEnd/>
            <a:tailEnd/>
          </a:ln>
          <a:effectLst/>
        </p:spPr>
        <p:txBody>
          <a:bodyPr/>
          <a:lstStyle/>
          <a:p>
            <a:pPr marL="177800" indent="-177800">
              <a:spcBef>
                <a:spcPct val="15000"/>
              </a:spcBef>
              <a:spcAft>
                <a:spcPct val="15000"/>
              </a:spcAft>
            </a:pPr>
            <a:r>
              <a:rPr lang="en-US" sz="2800" b="1">
                <a:solidFill>
                  <a:schemeClr val="tx2"/>
                </a:solidFill>
                <a:latin typeface="Calibri" pitchFamily="34" charset="0"/>
              </a:rPr>
              <a:t>$0   </a:t>
            </a:r>
            <a:r>
              <a:rPr lang="en-US" sz="2400" b="1">
                <a:solidFill>
                  <a:schemeClr val="tx2"/>
                </a:solidFill>
                <a:latin typeface="Calibri" pitchFamily="34" charset="0"/>
              </a:rPr>
              <a:t>{no license fees}</a:t>
            </a:r>
          </a:p>
          <a:p>
            <a:pPr marL="177800" indent="-177800">
              <a:spcBef>
                <a:spcPct val="15000"/>
              </a:spcBef>
              <a:spcAft>
                <a:spcPct val="15000"/>
              </a:spcAft>
            </a:pPr>
            <a:r>
              <a:rPr lang="en-US" sz="2800" b="1">
                <a:solidFill>
                  <a:schemeClr val="tx2"/>
                </a:solidFill>
                <a:latin typeface="Calibri" pitchFamily="34" charset="0"/>
              </a:rPr>
              <a:t>$15k</a:t>
            </a:r>
          </a:p>
          <a:p>
            <a:pPr marL="177800" indent="-177800">
              <a:spcBef>
                <a:spcPct val="15000"/>
              </a:spcBef>
              <a:spcAft>
                <a:spcPct val="15000"/>
              </a:spcAft>
            </a:pPr>
            <a:r>
              <a:rPr lang="en-US" sz="2800" b="1">
                <a:solidFill>
                  <a:schemeClr val="tx2"/>
                </a:solidFill>
                <a:latin typeface="Calibri" pitchFamily="34" charset="0"/>
              </a:rPr>
              <a:t>[ $6k – $50k ]</a:t>
            </a:r>
          </a:p>
          <a:p>
            <a:pPr marL="177800" indent="-177800">
              <a:spcBef>
                <a:spcPct val="15000"/>
              </a:spcBef>
              <a:spcAft>
                <a:spcPct val="15000"/>
              </a:spcAft>
            </a:pPr>
            <a:r>
              <a:rPr lang="en-US" sz="2800" b="1">
                <a:solidFill>
                  <a:schemeClr val="tx2"/>
                </a:solidFill>
                <a:latin typeface="Calibri" pitchFamily="34" charset="0"/>
              </a:rPr>
              <a:t>$60k - $350k</a:t>
            </a:r>
            <a:endParaRPr lang="en-US" b="1">
              <a:solidFill>
                <a:schemeClr val="tx2"/>
              </a:solidFill>
              <a:latin typeface="Calibri" pitchFamily="34" charset="0"/>
            </a:endParaRPr>
          </a:p>
          <a:p>
            <a:pPr marL="177800" indent="-177800">
              <a:spcBef>
                <a:spcPct val="15000"/>
              </a:spcBef>
              <a:spcAft>
                <a:spcPct val="15000"/>
              </a:spcAft>
            </a:pPr>
            <a:r>
              <a:rPr lang="en-US" sz="2800" b="1">
                <a:solidFill>
                  <a:schemeClr val="tx2"/>
                </a:solidFill>
                <a:latin typeface="Calibri" pitchFamily="34" charset="0"/>
              </a:rPr>
              <a:t>$15k</a:t>
            </a:r>
          </a:p>
          <a:p>
            <a:pPr marL="177800" indent="-177800">
              <a:spcBef>
                <a:spcPct val="15000"/>
              </a:spcBef>
              <a:spcAft>
                <a:spcPct val="15000"/>
              </a:spcAft>
            </a:pPr>
            <a:r>
              <a:rPr lang="en-US" sz="2800" b="1">
                <a:solidFill>
                  <a:schemeClr val="tx2"/>
                </a:solidFill>
                <a:latin typeface="Calibri" pitchFamily="34" charset="0"/>
              </a:rPr>
              <a:t>$100k - $400k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dissolve">
                                      <p:cBhvr>
                                        <p:cTn id="7" dur="5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Date Placeholder 3"/>
          <p:cNvSpPr>
            <a:spLocks noGrp="1"/>
          </p:cNvSpPr>
          <p:nvPr>
            <p:ph type="dt" sz="half" idx="10"/>
          </p:nvPr>
        </p:nvSpPr>
        <p:spPr/>
        <p:txBody>
          <a:bodyPr/>
          <a:lstStyle/>
          <a:p>
            <a:r>
              <a:rPr lang="en-US"/>
              <a:t>Slide </a:t>
            </a:r>
            <a:fld id="{889429DA-E6B7-4EE5-83B3-A0D19AE64F7D}" type="slidenum">
              <a:rPr lang="en-US"/>
              <a:pPr/>
              <a:t>22</a:t>
            </a:fld>
            <a:r>
              <a:rPr lang="en-US"/>
              <a:t>	</a:t>
            </a:r>
          </a:p>
        </p:txBody>
      </p:sp>
      <p:pic>
        <p:nvPicPr>
          <p:cNvPr id="87042" name="Picture 2" descr="Glass-Corner"/>
          <p:cNvPicPr>
            <a:picLocks noChangeAspect="1" noChangeArrowheads="1"/>
          </p:cNvPicPr>
          <p:nvPr/>
        </p:nvPicPr>
        <p:blipFill>
          <a:blip r:embed="rId3" cstate="print"/>
          <a:srcRect/>
          <a:stretch>
            <a:fillRect/>
          </a:stretch>
        </p:blipFill>
        <p:spPr bwMode="auto">
          <a:xfrm>
            <a:off x="274638" y="1166813"/>
            <a:ext cx="6589712" cy="2843212"/>
          </a:xfrm>
          <a:prstGeom prst="rect">
            <a:avLst/>
          </a:prstGeom>
          <a:noFill/>
        </p:spPr>
      </p:pic>
      <p:grpSp>
        <p:nvGrpSpPr>
          <p:cNvPr id="87043" name="Group 3"/>
          <p:cNvGrpSpPr>
            <a:grpSpLocks/>
          </p:cNvGrpSpPr>
          <p:nvPr/>
        </p:nvGrpSpPr>
        <p:grpSpPr bwMode="auto">
          <a:xfrm>
            <a:off x="290513" y="1300163"/>
            <a:ext cx="5776912" cy="5241925"/>
            <a:chOff x="183" y="819"/>
            <a:chExt cx="3639" cy="3302"/>
          </a:xfrm>
        </p:grpSpPr>
        <p:sp>
          <p:nvSpPr>
            <p:cNvPr id="87044" name="Line 4"/>
            <p:cNvSpPr>
              <a:spLocks noChangeShapeType="1"/>
            </p:cNvSpPr>
            <p:nvPr/>
          </p:nvSpPr>
          <p:spPr bwMode="auto">
            <a:xfrm flipV="1">
              <a:off x="1617" y="1230"/>
              <a:ext cx="2071" cy="1200"/>
            </a:xfrm>
            <a:prstGeom prst="line">
              <a:avLst/>
            </a:prstGeom>
            <a:noFill/>
            <a:ln w="57150">
              <a:solidFill>
                <a:schemeClr val="hlink"/>
              </a:solidFill>
              <a:round/>
              <a:headEnd type="triangle" w="med" len="med"/>
              <a:tailEnd type="triangle" w="med" len="med"/>
            </a:ln>
            <a:effectLst/>
          </p:spPr>
          <p:txBody>
            <a:bodyPr/>
            <a:lstStyle/>
            <a:p>
              <a:endParaRPr lang="en-US"/>
            </a:p>
          </p:txBody>
        </p:sp>
        <p:sp>
          <p:nvSpPr>
            <p:cNvPr id="87045" name="AutoShape 5"/>
            <p:cNvSpPr>
              <a:spLocks noChangeArrowheads="1"/>
            </p:cNvSpPr>
            <p:nvPr/>
          </p:nvSpPr>
          <p:spPr bwMode="auto">
            <a:xfrm>
              <a:off x="183" y="984"/>
              <a:ext cx="3108" cy="3137"/>
            </a:xfrm>
            <a:prstGeom prst="roundRect">
              <a:avLst>
                <a:gd name="adj" fmla="val 4046"/>
              </a:avLst>
            </a:prstGeom>
            <a:gradFill rotWithShape="1">
              <a:gsLst>
                <a:gs pos="0">
                  <a:srgbClr val="6699FF">
                    <a:alpha val="60001"/>
                  </a:srgbClr>
                </a:gs>
                <a:gs pos="100000">
                  <a:schemeClr val="bg1">
                    <a:alpha val="0"/>
                  </a:schemeClr>
                </a:gs>
              </a:gsLst>
              <a:path path="rect">
                <a:fillToRect t="100000" r="100000"/>
              </a:path>
            </a:gradFill>
            <a:ln w="28575">
              <a:noFill/>
              <a:round/>
              <a:headEnd/>
              <a:tailEnd/>
            </a:ln>
            <a:effectLst/>
          </p:spPr>
          <p:txBody>
            <a:bodyPr wrap="none" anchor="ctr"/>
            <a:lstStyle/>
            <a:p>
              <a:pPr algn="ctr"/>
              <a:endParaRPr lang="en-US" b="1"/>
            </a:p>
          </p:txBody>
        </p:sp>
        <p:sp>
          <p:nvSpPr>
            <p:cNvPr id="87046" name="Rectangle 6"/>
            <p:cNvSpPr>
              <a:spLocks noChangeArrowheads="1"/>
            </p:cNvSpPr>
            <p:nvPr/>
          </p:nvSpPr>
          <p:spPr bwMode="auto">
            <a:xfrm>
              <a:off x="265" y="819"/>
              <a:ext cx="3557" cy="1142"/>
            </a:xfrm>
            <a:prstGeom prst="rect">
              <a:avLst/>
            </a:prstGeom>
            <a:noFill/>
            <a:ln w="9525">
              <a:noFill/>
              <a:miter lim="800000"/>
              <a:headEnd/>
              <a:tailEnd/>
            </a:ln>
            <a:effectLst/>
          </p:spPr>
          <p:txBody>
            <a:bodyPr/>
            <a:lstStyle/>
            <a:p>
              <a:pPr marL="285750" indent="-285750">
                <a:spcBef>
                  <a:spcPct val="30000"/>
                </a:spcBef>
                <a:buClr>
                  <a:schemeClr val="tx2"/>
                </a:buClr>
                <a:buFont typeface="Wingdings" pitchFamily="2" charset="2"/>
                <a:buNone/>
              </a:pPr>
              <a:r>
                <a:rPr lang="en-US" sz="2400"/>
                <a:t>Low-Cost Infrastructure</a:t>
              </a:r>
            </a:p>
            <a:p>
              <a:pPr marL="285750" indent="-285750">
                <a:spcBef>
                  <a:spcPct val="30000"/>
                </a:spcBef>
                <a:buClr>
                  <a:schemeClr val="tx2"/>
                </a:buClr>
                <a:buFont typeface="Wingdings" pitchFamily="2" charset="2"/>
                <a:buNone/>
              </a:pPr>
              <a:r>
                <a:rPr lang="en-US" sz="2400"/>
                <a:t>All Microsoft</a:t>
              </a:r>
            </a:p>
            <a:p>
              <a:pPr marL="285750" indent="-285750">
                <a:spcBef>
                  <a:spcPct val="30000"/>
                </a:spcBef>
                <a:buClr>
                  <a:schemeClr val="tx2"/>
                </a:buClr>
                <a:buFont typeface="Wingdings" pitchFamily="2" charset="2"/>
                <a:buNone/>
              </a:pPr>
              <a:r>
                <a:rPr lang="en-US" sz="2400"/>
                <a:t>Enterprise Scalability</a:t>
              </a:r>
            </a:p>
          </p:txBody>
        </p:sp>
      </p:grpSp>
      <p:pic>
        <p:nvPicPr>
          <p:cNvPr id="87048" name="Picture 8" descr="Glass_Text_Box"/>
          <p:cNvPicPr>
            <a:picLocks noChangeArrowheads="1"/>
          </p:cNvPicPr>
          <p:nvPr/>
        </p:nvPicPr>
        <p:blipFill>
          <a:blip r:embed="rId4" cstate="print"/>
          <a:srcRect/>
          <a:stretch>
            <a:fillRect/>
          </a:stretch>
        </p:blipFill>
        <p:spPr bwMode="auto">
          <a:xfrm>
            <a:off x="288925" y="2806700"/>
            <a:ext cx="3821113" cy="3738563"/>
          </a:xfrm>
          <a:prstGeom prst="rect">
            <a:avLst/>
          </a:prstGeom>
          <a:noFill/>
        </p:spPr>
      </p:pic>
      <p:pic>
        <p:nvPicPr>
          <p:cNvPr id="87049" name="Picture 9" descr="Microsoft "/>
          <p:cNvPicPr>
            <a:picLocks noChangeAspect="1" noChangeArrowheads="1"/>
          </p:cNvPicPr>
          <p:nvPr/>
        </p:nvPicPr>
        <p:blipFill>
          <a:blip r:embed="rId5" cstate="print"/>
          <a:srcRect/>
          <a:stretch>
            <a:fillRect/>
          </a:stretch>
        </p:blipFill>
        <p:spPr bwMode="invGray">
          <a:xfrm>
            <a:off x="3203575" y="4491038"/>
            <a:ext cx="792163" cy="400050"/>
          </a:xfrm>
          <a:prstGeom prst="rect">
            <a:avLst/>
          </a:prstGeom>
          <a:noFill/>
        </p:spPr>
      </p:pic>
      <p:grpSp>
        <p:nvGrpSpPr>
          <p:cNvPr id="87051" name="Group 11"/>
          <p:cNvGrpSpPr>
            <a:grpSpLocks/>
          </p:cNvGrpSpPr>
          <p:nvPr/>
        </p:nvGrpSpPr>
        <p:grpSpPr bwMode="auto">
          <a:xfrm flipH="1">
            <a:off x="6116638" y="1022350"/>
            <a:ext cx="1433512" cy="1370013"/>
            <a:chOff x="4497" y="1029"/>
            <a:chExt cx="1109" cy="1223"/>
          </a:xfrm>
        </p:grpSpPr>
        <p:grpSp>
          <p:nvGrpSpPr>
            <p:cNvPr id="87052" name="Group 12"/>
            <p:cNvGrpSpPr>
              <a:grpSpLocks/>
            </p:cNvGrpSpPr>
            <p:nvPr/>
          </p:nvGrpSpPr>
          <p:grpSpPr bwMode="auto">
            <a:xfrm>
              <a:off x="4497" y="1029"/>
              <a:ext cx="928" cy="1223"/>
              <a:chOff x="3311" y="918"/>
              <a:chExt cx="928" cy="1223"/>
            </a:xfrm>
          </p:grpSpPr>
          <p:pic>
            <p:nvPicPr>
              <p:cNvPr id="87053" name="Picture 13" descr="PC_xml_Web_Service"/>
              <p:cNvPicPr>
                <a:picLocks noChangeAspect="1" noChangeArrowheads="1"/>
              </p:cNvPicPr>
              <p:nvPr/>
            </p:nvPicPr>
            <p:blipFill>
              <a:blip r:embed="rId6" cstate="print">
                <a:clrChange>
                  <a:clrFrom>
                    <a:srgbClr val="08369A"/>
                  </a:clrFrom>
                  <a:clrTo>
                    <a:srgbClr val="08369A">
                      <a:alpha val="0"/>
                    </a:srgbClr>
                  </a:clrTo>
                </a:clrChange>
              </a:blip>
              <a:srcRect/>
              <a:stretch>
                <a:fillRect/>
              </a:stretch>
            </p:blipFill>
            <p:spPr bwMode="auto">
              <a:xfrm flipH="1">
                <a:off x="3551" y="918"/>
                <a:ext cx="688" cy="651"/>
              </a:xfrm>
              <a:prstGeom prst="rect">
                <a:avLst/>
              </a:prstGeom>
              <a:noFill/>
              <a:ln w="9525">
                <a:noFill/>
                <a:miter lim="800000"/>
                <a:headEnd/>
                <a:tailEnd/>
              </a:ln>
            </p:spPr>
          </p:pic>
          <p:pic>
            <p:nvPicPr>
              <p:cNvPr id="87054" name="Picture 14" descr="PC_xml_Web_Service"/>
              <p:cNvPicPr>
                <a:picLocks noChangeAspect="1" noChangeArrowheads="1"/>
              </p:cNvPicPr>
              <p:nvPr/>
            </p:nvPicPr>
            <p:blipFill>
              <a:blip r:embed="rId6" cstate="print">
                <a:clrChange>
                  <a:clrFrom>
                    <a:srgbClr val="08369A"/>
                  </a:clrFrom>
                  <a:clrTo>
                    <a:srgbClr val="08369A">
                      <a:alpha val="0"/>
                    </a:srgbClr>
                  </a:clrTo>
                </a:clrChange>
              </a:blip>
              <a:srcRect/>
              <a:stretch>
                <a:fillRect/>
              </a:stretch>
            </p:blipFill>
            <p:spPr bwMode="auto">
              <a:xfrm flipH="1">
                <a:off x="3427" y="1198"/>
                <a:ext cx="688" cy="651"/>
              </a:xfrm>
              <a:prstGeom prst="rect">
                <a:avLst/>
              </a:prstGeom>
              <a:noFill/>
              <a:ln w="9525">
                <a:noFill/>
                <a:miter lim="800000"/>
                <a:headEnd/>
                <a:tailEnd/>
              </a:ln>
            </p:spPr>
          </p:pic>
          <p:pic>
            <p:nvPicPr>
              <p:cNvPr id="87055" name="Picture 15" descr="PC_xml_Web_Service"/>
              <p:cNvPicPr>
                <a:picLocks noChangeAspect="1" noChangeArrowheads="1"/>
              </p:cNvPicPr>
              <p:nvPr/>
            </p:nvPicPr>
            <p:blipFill>
              <a:blip r:embed="rId6" cstate="print">
                <a:clrChange>
                  <a:clrFrom>
                    <a:srgbClr val="08369A"/>
                  </a:clrFrom>
                  <a:clrTo>
                    <a:srgbClr val="08369A">
                      <a:alpha val="0"/>
                    </a:srgbClr>
                  </a:clrTo>
                </a:clrChange>
              </a:blip>
              <a:srcRect/>
              <a:stretch>
                <a:fillRect/>
              </a:stretch>
            </p:blipFill>
            <p:spPr bwMode="auto">
              <a:xfrm flipH="1">
                <a:off x="3311" y="1490"/>
                <a:ext cx="688" cy="651"/>
              </a:xfrm>
              <a:prstGeom prst="rect">
                <a:avLst/>
              </a:prstGeom>
              <a:noFill/>
              <a:ln>
                <a:noFill/>
              </a:ln>
            </p:spPr>
          </p:pic>
        </p:grpSp>
        <p:pic>
          <p:nvPicPr>
            <p:cNvPr id="87056" name="Picture 16" descr="user business user woman"/>
            <p:cNvPicPr>
              <a:picLocks noChangeAspect="1" noChangeArrowheads="1"/>
            </p:cNvPicPr>
            <p:nvPr/>
          </p:nvPicPr>
          <p:blipFill>
            <a:blip r:embed="rId7" cstate="print"/>
            <a:srcRect/>
            <a:stretch>
              <a:fillRect/>
            </a:stretch>
          </p:blipFill>
          <p:spPr bwMode="auto">
            <a:xfrm>
              <a:off x="5317" y="1206"/>
              <a:ext cx="289" cy="371"/>
            </a:xfrm>
            <a:prstGeom prst="rect">
              <a:avLst/>
            </a:prstGeom>
            <a:noFill/>
          </p:spPr>
        </p:pic>
        <p:pic>
          <p:nvPicPr>
            <p:cNvPr id="87057" name="Picture 17" descr="user business casual man"/>
            <p:cNvPicPr>
              <a:picLocks noChangeAspect="1" noChangeArrowheads="1"/>
            </p:cNvPicPr>
            <p:nvPr/>
          </p:nvPicPr>
          <p:blipFill>
            <a:blip r:embed="rId8" cstate="print"/>
            <a:srcRect/>
            <a:stretch>
              <a:fillRect/>
            </a:stretch>
          </p:blipFill>
          <p:spPr bwMode="auto">
            <a:xfrm>
              <a:off x="5204" y="1480"/>
              <a:ext cx="291" cy="398"/>
            </a:xfrm>
            <a:prstGeom prst="rect">
              <a:avLst/>
            </a:prstGeom>
            <a:noFill/>
          </p:spPr>
        </p:pic>
        <p:pic>
          <p:nvPicPr>
            <p:cNvPr id="87058" name="Picture 18" descr="user business casual man"/>
            <p:cNvPicPr>
              <a:picLocks noChangeAspect="1" noChangeArrowheads="1"/>
            </p:cNvPicPr>
            <p:nvPr/>
          </p:nvPicPr>
          <p:blipFill>
            <a:blip r:embed="rId8" cstate="print"/>
            <a:srcRect/>
            <a:stretch>
              <a:fillRect/>
            </a:stretch>
          </p:blipFill>
          <p:spPr bwMode="auto">
            <a:xfrm>
              <a:off x="5084" y="1792"/>
              <a:ext cx="291" cy="398"/>
            </a:xfrm>
            <a:prstGeom prst="rect">
              <a:avLst/>
            </a:prstGeom>
            <a:noFill/>
          </p:spPr>
        </p:pic>
      </p:grpSp>
      <p:pic>
        <p:nvPicPr>
          <p:cNvPr id="87059" name="Picture 19" descr="IE7_XP_6080_3"/>
          <p:cNvPicPr>
            <a:picLocks noChangeAspect="1" noChangeArrowheads="1"/>
          </p:cNvPicPr>
          <p:nvPr/>
        </p:nvPicPr>
        <p:blipFill>
          <a:blip r:embed="rId9" cstate="print"/>
          <a:srcRect/>
          <a:stretch>
            <a:fillRect/>
          </a:stretch>
        </p:blipFill>
        <p:spPr bwMode="auto">
          <a:xfrm>
            <a:off x="7224713" y="1325563"/>
            <a:ext cx="352425" cy="312737"/>
          </a:xfrm>
          <a:prstGeom prst="rect">
            <a:avLst/>
          </a:prstGeom>
          <a:noFill/>
          <a:ln w="9525">
            <a:noFill/>
            <a:miter lim="800000"/>
            <a:headEnd/>
            <a:tailEnd/>
          </a:ln>
        </p:spPr>
      </p:pic>
      <p:sp>
        <p:nvSpPr>
          <p:cNvPr id="87060" name="Text Box 20"/>
          <p:cNvSpPr txBox="1">
            <a:spLocks noChangeArrowheads="1"/>
          </p:cNvSpPr>
          <p:nvPr/>
        </p:nvSpPr>
        <p:spPr bwMode="auto">
          <a:xfrm flipH="1">
            <a:off x="6702425" y="2365375"/>
            <a:ext cx="812800" cy="244475"/>
          </a:xfrm>
          <a:prstGeom prst="rect">
            <a:avLst/>
          </a:prstGeom>
          <a:noFill/>
          <a:ln w="9525" algn="ctr">
            <a:noFill/>
            <a:miter lim="800000"/>
            <a:headEnd/>
            <a:tailEnd/>
          </a:ln>
          <a:effectLst/>
        </p:spPr>
        <p:txBody>
          <a:bodyPr wrap="none" lIns="0" tIns="0" rIns="0" bIns="0">
            <a:spAutoFit/>
          </a:bodyPr>
          <a:lstStyle/>
          <a:p>
            <a:pPr algn="ctr">
              <a:buClr>
                <a:schemeClr val="tx2"/>
              </a:buClr>
              <a:buFont typeface="Wingdings" pitchFamily="2" charset="2"/>
              <a:buNone/>
            </a:pPr>
            <a:r>
              <a:rPr lang="en-US" sz="1600" b="1"/>
              <a:t>Browser</a:t>
            </a:r>
          </a:p>
        </p:txBody>
      </p:sp>
      <p:sp>
        <p:nvSpPr>
          <p:cNvPr id="87061" name="AutoShape 21"/>
          <p:cNvSpPr>
            <a:spLocks noChangeArrowheads="1"/>
          </p:cNvSpPr>
          <p:nvPr/>
        </p:nvSpPr>
        <p:spPr bwMode="auto">
          <a:xfrm>
            <a:off x="5029200" y="3659188"/>
            <a:ext cx="4086225" cy="2960687"/>
          </a:xfrm>
          <a:prstGeom prst="roundRect">
            <a:avLst>
              <a:gd name="adj" fmla="val 6861"/>
            </a:avLst>
          </a:prstGeom>
          <a:gradFill rotWithShape="1">
            <a:gsLst>
              <a:gs pos="0">
                <a:srgbClr val="6699FF"/>
              </a:gs>
              <a:gs pos="100000">
                <a:schemeClr val="bg1">
                  <a:alpha val="0"/>
                </a:schemeClr>
              </a:gs>
            </a:gsLst>
            <a:path path="rect">
              <a:fillToRect r="100000" b="100000"/>
            </a:path>
          </a:gradFill>
          <a:ln w="9525" algn="ctr">
            <a:noFill/>
            <a:round/>
            <a:headEnd/>
            <a:tailEnd/>
          </a:ln>
          <a:effectLst/>
        </p:spPr>
        <p:txBody>
          <a:bodyPr wrap="none" anchor="ctr">
            <a:spAutoFit/>
          </a:bodyPr>
          <a:lstStyle/>
          <a:p>
            <a:pPr algn="ctr"/>
            <a:endParaRPr lang="en-US"/>
          </a:p>
        </p:txBody>
      </p:sp>
      <p:pic>
        <p:nvPicPr>
          <p:cNvPr id="87062" name="Picture 22" descr="Glass-Corner"/>
          <p:cNvPicPr>
            <a:picLocks noChangeAspect="1" noChangeArrowheads="1"/>
          </p:cNvPicPr>
          <p:nvPr/>
        </p:nvPicPr>
        <p:blipFill>
          <a:blip r:embed="rId3" cstate="print"/>
          <a:srcRect/>
          <a:stretch>
            <a:fillRect/>
          </a:stretch>
        </p:blipFill>
        <p:spPr bwMode="auto">
          <a:xfrm>
            <a:off x="5005388" y="3644900"/>
            <a:ext cx="4124325" cy="2928938"/>
          </a:xfrm>
          <a:prstGeom prst="rect">
            <a:avLst/>
          </a:prstGeom>
          <a:noFill/>
        </p:spPr>
      </p:pic>
      <p:sp>
        <p:nvSpPr>
          <p:cNvPr id="87063" name="Rectangle 23"/>
          <p:cNvSpPr>
            <a:spLocks noChangeArrowheads="1"/>
          </p:cNvSpPr>
          <p:nvPr/>
        </p:nvSpPr>
        <p:spPr bwMode="auto">
          <a:xfrm>
            <a:off x="5232400" y="3784600"/>
            <a:ext cx="3386138" cy="2703513"/>
          </a:xfrm>
          <a:prstGeom prst="rect">
            <a:avLst/>
          </a:prstGeom>
          <a:noFill/>
          <a:ln w="9525">
            <a:noFill/>
            <a:miter lim="800000"/>
            <a:headEnd/>
            <a:tailEnd/>
          </a:ln>
          <a:effectLst/>
        </p:spPr>
        <p:txBody>
          <a:bodyPr/>
          <a:lstStyle/>
          <a:p>
            <a:pPr>
              <a:spcBef>
                <a:spcPct val="25000"/>
              </a:spcBef>
              <a:spcAft>
                <a:spcPct val="25000"/>
              </a:spcAft>
              <a:buClr>
                <a:schemeClr val="tx2"/>
              </a:buClr>
              <a:buFont typeface="Wingdings" pitchFamily="2" charset="2"/>
              <a:buNone/>
            </a:pPr>
            <a:endParaRPr lang="en-US" sz="1200"/>
          </a:p>
        </p:txBody>
      </p:sp>
      <p:pic>
        <p:nvPicPr>
          <p:cNvPr id="87070" name="Picture 3" descr="\\showsrus\images\MS_LOGOS_PACKAGING\U-Z\Windows Server 2003\Windows Server 2003 logo horizontal.png"/>
          <p:cNvPicPr>
            <a:picLocks noChangeAspect="1" noChangeArrowheads="1"/>
          </p:cNvPicPr>
          <p:nvPr/>
        </p:nvPicPr>
        <p:blipFill>
          <a:blip r:embed="rId10" cstate="print"/>
          <a:srcRect r="17796" b="-7623"/>
          <a:stretch>
            <a:fillRect/>
          </a:stretch>
        </p:blipFill>
        <p:spPr bwMode="auto">
          <a:xfrm>
            <a:off x="1401763" y="5613400"/>
            <a:ext cx="2605087" cy="409575"/>
          </a:xfrm>
          <a:prstGeom prst="rect">
            <a:avLst/>
          </a:prstGeom>
          <a:noFill/>
          <a:ln w="9525">
            <a:noFill/>
            <a:miter lim="800000"/>
            <a:headEnd/>
            <a:tailEnd/>
          </a:ln>
        </p:spPr>
      </p:pic>
      <p:pic>
        <p:nvPicPr>
          <p:cNvPr id="87071" name="Picture 4" descr="E:\Clip_Installer\DVD_ART\BoxShots_Logos\SQL Server 2000 - Generic\SQL Server 2000 LOGO black.png"/>
          <p:cNvPicPr>
            <a:picLocks noChangeAspect="1" noChangeArrowheads="1"/>
          </p:cNvPicPr>
          <p:nvPr/>
        </p:nvPicPr>
        <p:blipFill>
          <a:blip r:embed="rId11" cstate="print"/>
          <a:srcRect/>
          <a:stretch>
            <a:fillRect/>
          </a:stretch>
        </p:blipFill>
        <p:spPr bwMode="auto">
          <a:xfrm>
            <a:off x="2630488" y="5075238"/>
            <a:ext cx="1379537" cy="427037"/>
          </a:xfrm>
          <a:prstGeom prst="rect">
            <a:avLst/>
          </a:prstGeom>
          <a:noFill/>
          <a:ln w="9525">
            <a:noFill/>
            <a:miter lim="800000"/>
            <a:headEnd/>
            <a:tailEnd/>
          </a:ln>
        </p:spPr>
      </p:pic>
      <p:pic>
        <p:nvPicPr>
          <p:cNvPr id="87072" name="Picture 32" descr="webServiceserver"/>
          <p:cNvPicPr>
            <a:picLocks noChangeAspect="1" noChangeArrowheads="1"/>
          </p:cNvPicPr>
          <p:nvPr/>
        </p:nvPicPr>
        <p:blipFill>
          <a:blip r:embed="rId12" cstate="print">
            <a:clrChange>
              <a:clrFrom>
                <a:srgbClr val="08369A"/>
              </a:clrFrom>
              <a:clrTo>
                <a:srgbClr val="08369A">
                  <a:alpha val="0"/>
                </a:srgbClr>
              </a:clrTo>
            </a:clrChange>
          </a:blip>
          <a:srcRect/>
          <a:stretch>
            <a:fillRect/>
          </a:stretch>
        </p:blipFill>
        <p:spPr bwMode="auto">
          <a:xfrm>
            <a:off x="801688" y="2951163"/>
            <a:ext cx="1804987" cy="2271712"/>
          </a:xfrm>
          <a:prstGeom prst="rect">
            <a:avLst/>
          </a:prstGeom>
          <a:noFill/>
        </p:spPr>
      </p:pic>
      <p:sp>
        <p:nvSpPr>
          <p:cNvPr id="87073" name="Text Box 33"/>
          <p:cNvSpPr txBox="1">
            <a:spLocks noChangeArrowheads="1"/>
          </p:cNvSpPr>
          <p:nvPr/>
        </p:nvSpPr>
        <p:spPr bwMode="auto">
          <a:xfrm>
            <a:off x="5160963" y="3792538"/>
            <a:ext cx="3363912" cy="2101850"/>
          </a:xfrm>
          <a:prstGeom prst="rect">
            <a:avLst/>
          </a:prstGeom>
          <a:noFill/>
          <a:ln w="9525">
            <a:noFill/>
            <a:miter lim="800000"/>
            <a:headEnd/>
            <a:tailEnd/>
          </a:ln>
          <a:effectLst/>
        </p:spPr>
        <p:txBody>
          <a:bodyPr wrap="none">
            <a:spAutoFit/>
          </a:bodyPr>
          <a:lstStyle/>
          <a:p>
            <a:pPr marL="231775" indent="-231775">
              <a:spcBef>
                <a:spcPct val="65000"/>
              </a:spcBef>
            </a:pPr>
            <a:r>
              <a:rPr lang="en-US" sz="2400" b="1"/>
              <a:t>Optional Components</a:t>
            </a:r>
          </a:p>
          <a:p>
            <a:pPr marL="231775" indent="-231775">
              <a:lnSpc>
                <a:spcPct val="90000"/>
              </a:lnSpc>
              <a:spcBef>
                <a:spcPct val="45000"/>
              </a:spcBef>
              <a:buFontTx/>
              <a:buChar char="•"/>
            </a:pPr>
            <a:r>
              <a:rPr lang="en-US" sz="2000" b="1"/>
              <a:t>Active Directory</a:t>
            </a:r>
          </a:p>
          <a:p>
            <a:pPr marL="231775" indent="-231775">
              <a:lnSpc>
                <a:spcPct val="90000"/>
              </a:lnSpc>
              <a:spcBef>
                <a:spcPct val="45000"/>
              </a:spcBef>
              <a:buFontTx/>
              <a:buChar char="•"/>
            </a:pPr>
            <a:r>
              <a:rPr lang="en-US" sz="2000" b="1"/>
              <a:t>SharePoint</a:t>
            </a:r>
          </a:p>
          <a:p>
            <a:pPr marL="231775" indent="-231775">
              <a:lnSpc>
                <a:spcPct val="90000"/>
              </a:lnSpc>
              <a:spcBef>
                <a:spcPct val="45000"/>
              </a:spcBef>
              <a:buFontTx/>
              <a:buChar char="•"/>
            </a:pPr>
            <a:r>
              <a:rPr lang="en-US" sz="2000" b="1"/>
              <a:t>Exchange / Outlook</a:t>
            </a:r>
          </a:p>
          <a:p>
            <a:pPr marL="231775" indent="-231775">
              <a:lnSpc>
                <a:spcPct val="90000"/>
              </a:lnSpc>
              <a:spcBef>
                <a:spcPct val="45000"/>
              </a:spcBef>
              <a:buFontTx/>
              <a:buChar char="•"/>
            </a:pPr>
            <a:r>
              <a:rPr lang="en-US" sz="2000" b="1"/>
              <a:t>Reporting Services</a:t>
            </a:r>
          </a:p>
        </p:txBody>
      </p:sp>
      <p:sp>
        <p:nvSpPr>
          <p:cNvPr id="87079" name="Rectangle 39"/>
          <p:cNvSpPr>
            <a:spLocks noGrp="1" noChangeArrowheads="1"/>
          </p:cNvSpPr>
          <p:nvPr>
            <p:ph type="title"/>
          </p:nvPr>
        </p:nvSpPr>
        <p:spPr>
          <a:xfrm>
            <a:off x="0" y="0"/>
            <a:ext cx="7086600" cy="1031875"/>
          </a:xfrm>
          <a:noFill/>
          <a:ln/>
        </p:spPr>
        <p:txBody>
          <a:bodyPr/>
          <a:lstStyle/>
          <a:p>
            <a:r>
              <a:rPr lang="en-US" sz="3600" b="1" dirty="0">
                <a:latin typeface="Calibri" pitchFamily="34" charset="0"/>
              </a:rPr>
              <a:t>Model-Based </a:t>
            </a:r>
            <a:r>
              <a:rPr lang="en-US" sz="3600" b="1" dirty="0" smtClean="0">
                <a:latin typeface="Calibri" pitchFamily="34" charset="0"/>
              </a:rPr>
              <a:t>SOA Framework</a:t>
            </a:r>
            <a:r>
              <a:rPr lang="en-US" sz="3600" b="1" dirty="0">
                <a:latin typeface="Calibri" pitchFamily="34" charset="0"/>
              </a:rPr>
              <a:t/>
            </a:r>
            <a:br>
              <a:rPr lang="en-US" sz="3600" b="1" dirty="0">
                <a:latin typeface="Calibri" pitchFamily="34" charset="0"/>
              </a:rPr>
            </a:br>
            <a:r>
              <a:rPr lang="en-US" sz="2800" b="1" dirty="0">
                <a:latin typeface="Calibri" pitchFamily="34" charset="0"/>
              </a:rPr>
              <a:t>Platform Requirements</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Date Placeholder 3"/>
          <p:cNvSpPr>
            <a:spLocks noGrp="1"/>
          </p:cNvSpPr>
          <p:nvPr>
            <p:ph type="dt" sz="half" idx="10"/>
          </p:nvPr>
        </p:nvSpPr>
        <p:spPr/>
        <p:txBody>
          <a:bodyPr/>
          <a:lstStyle/>
          <a:p>
            <a:r>
              <a:rPr lang="en-US"/>
              <a:t>Slide </a:t>
            </a:r>
            <a:fld id="{7A55B1DD-890C-40DB-8C07-F552682BA5BD}" type="slidenum">
              <a:rPr lang="en-US"/>
              <a:pPr/>
              <a:t>23</a:t>
            </a:fld>
            <a:r>
              <a:rPr lang="en-US"/>
              <a:t>	</a:t>
            </a:r>
          </a:p>
        </p:txBody>
      </p:sp>
      <p:pic>
        <p:nvPicPr>
          <p:cNvPr id="161795" name="Picture 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465138" y="3686175"/>
            <a:ext cx="1228725" cy="1546225"/>
          </a:xfrm>
          <a:prstGeom prst="rect">
            <a:avLst/>
          </a:prstGeom>
          <a:noFill/>
        </p:spPr>
      </p:pic>
      <p:sp>
        <p:nvSpPr>
          <p:cNvPr id="161796" name="Text Box 4"/>
          <p:cNvSpPr txBox="1">
            <a:spLocks noChangeArrowheads="1"/>
          </p:cNvSpPr>
          <p:nvPr/>
        </p:nvSpPr>
        <p:spPr bwMode="auto">
          <a:xfrm>
            <a:off x="355600" y="5403850"/>
            <a:ext cx="1916113" cy="1069975"/>
          </a:xfrm>
          <a:prstGeom prst="rect">
            <a:avLst/>
          </a:prstGeom>
          <a:noFill/>
          <a:ln w="9525">
            <a:noFill/>
            <a:miter lim="800000"/>
            <a:headEnd/>
            <a:tailEnd/>
          </a:ln>
          <a:effectLst/>
        </p:spPr>
        <p:txBody>
          <a:bodyPr wrap="none">
            <a:spAutoFit/>
          </a:bodyPr>
          <a:lstStyle/>
          <a:p>
            <a:pPr marL="228600" indent="-228600"/>
            <a:r>
              <a:rPr lang="en-US" sz="1600" b="1"/>
              <a:t>Single Server:</a:t>
            </a:r>
          </a:p>
          <a:p>
            <a:pPr marL="228600" indent="-228600">
              <a:buFontTx/>
              <a:buChar char="•"/>
            </a:pPr>
            <a:r>
              <a:rPr lang="en-US" sz="1600"/>
              <a:t>Innovator Server</a:t>
            </a:r>
          </a:p>
          <a:p>
            <a:pPr marL="228600" indent="-228600">
              <a:buFontTx/>
              <a:buChar char="•"/>
            </a:pPr>
            <a:r>
              <a:rPr lang="en-US" sz="1600"/>
              <a:t>Vault Server</a:t>
            </a:r>
          </a:p>
          <a:p>
            <a:pPr marL="228600" indent="-228600">
              <a:buFontTx/>
              <a:buChar char="•"/>
            </a:pPr>
            <a:r>
              <a:rPr lang="en-US" sz="1600"/>
              <a:t>SQL Server</a:t>
            </a:r>
          </a:p>
        </p:txBody>
      </p:sp>
      <p:pic>
        <p:nvPicPr>
          <p:cNvPr id="161797" name="Picture 5"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2905125" y="3438525"/>
            <a:ext cx="736600" cy="927100"/>
          </a:xfrm>
          <a:prstGeom prst="rect">
            <a:avLst/>
          </a:prstGeom>
          <a:noFill/>
        </p:spPr>
      </p:pic>
      <p:sp>
        <p:nvSpPr>
          <p:cNvPr id="161798" name="Text Box 6"/>
          <p:cNvSpPr txBox="1">
            <a:spLocks noChangeArrowheads="1"/>
          </p:cNvSpPr>
          <p:nvPr/>
        </p:nvSpPr>
        <p:spPr bwMode="auto">
          <a:xfrm>
            <a:off x="3070225" y="5518150"/>
            <a:ext cx="1916113" cy="1069975"/>
          </a:xfrm>
          <a:prstGeom prst="rect">
            <a:avLst/>
          </a:prstGeom>
          <a:noFill/>
          <a:ln w="9525">
            <a:noFill/>
            <a:miter lim="800000"/>
            <a:headEnd/>
            <a:tailEnd/>
          </a:ln>
          <a:effectLst/>
        </p:spPr>
        <p:txBody>
          <a:bodyPr wrap="none">
            <a:spAutoFit/>
          </a:bodyPr>
          <a:lstStyle/>
          <a:p>
            <a:pPr marL="228600" indent="-228600"/>
            <a:r>
              <a:rPr lang="en-US" sz="1600" b="1"/>
              <a:t>Multiple Servers:</a:t>
            </a:r>
          </a:p>
          <a:p>
            <a:pPr marL="228600" indent="-228600">
              <a:buFontTx/>
              <a:buChar char="•"/>
            </a:pPr>
            <a:r>
              <a:rPr lang="en-US" sz="1600"/>
              <a:t>Innovator Server</a:t>
            </a:r>
          </a:p>
          <a:p>
            <a:pPr marL="228600" indent="-228600">
              <a:buFontTx/>
              <a:buChar char="•"/>
            </a:pPr>
            <a:r>
              <a:rPr lang="en-US" sz="1600"/>
              <a:t>Vault Server</a:t>
            </a:r>
          </a:p>
          <a:p>
            <a:pPr marL="228600" indent="-228600">
              <a:buFontTx/>
              <a:buChar char="•"/>
            </a:pPr>
            <a:r>
              <a:rPr lang="en-US" sz="1600"/>
              <a:t>SQL Server</a:t>
            </a:r>
          </a:p>
        </p:txBody>
      </p:sp>
      <p:pic>
        <p:nvPicPr>
          <p:cNvPr id="161799" name="Picture 7"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4371975" y="3438525"/>
            <a:ext cx="736600" cy="927100"/>
          </a:xfrm>
          <a:prstGeom prst="rect">
            <a:avLst/>
          </a:prstGeom>
          <a:noFill/>
        </p:spPr>
      </p:pic>
      <p:pic>
        <p:nvPicPr>
          <p:cNvPr id="161800" name="Picture 8"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3681413" y="4457700"/>
            <a:ext cx="736600" cy="927100"/>
          </a:xfrm>
          <a:prstGeom prst="rect">
            <a:avLst/>
          </a:prstGeom>
          <a:noFill/>
        </p:spPr>
      </p:pic>
      <p:sp>
        <p:nvSpPr>
          <p:cNvPr id="161801" name="Text Box 9"/>
          <p:cNvSpPr txBox="1">
            <a:spLocks noChangeArrowheads="1"/>
          </p:cNvSpPr>
          <p:nvPr/>
        </p:nvSpPr>
        <p:spPr bwMode="auto">
          <a:xfrm>
            <a:off x="4279900" y="4297363"/>
            <a:ext cx="1236663" cy="244475"/>
          </a:xfrm>
          <a:prstGeom prst="rect">
            <a:avLst/>
          </a:prstGeom>
          <a:noFill/>
          <a:ln w="9525">
            <a:noFill/>
            <a:miter lim="800000"/>
            <a:headEnd/>
            <a:tailEnd/>
          </a:ln>
          <a:effectLst/>
        </p:spPr>
        <p:txBody>
          <a:bodyPr wrap="none">
            <a:spAutoFit/>
          </a:bodyPr>
          <a:lstStyle/>
          <a:p>
            <a:r>
              <a:rPr lang="en-US" sz="1000" b="1"/>
              <a:t>Aras Vault Server</a:t>
            </a:r>
          </a:p>
        </p:txBody>
      </p:sp>
      <p:sp>
        <p:nvSpPr>
          <p:cNvPr id="161802" name="Text Box 10"/>
          <p:cNvSpPr txBox="1">
            <a:spLocks noChangeArrowheads="1"/>
          </p:cNvSpPr>
          <p:nvPr/>
        </p:nvSpPr>
        <p:spPr bwMode="auto">
          <a:xfrm>
            <a:off x="2679700" y="4249738"/>
            <a:ext cx="1189038" cy="244475"/>
          </a:xfrm>
          <a:prstGeom prst="rect">
            <a:avLst/>
          </a:prstGeom>
          <a:noFill/>
          <a:ln w="9525">
            <a:noFill/>
            <a:miter lim="800000"/>
            <a:headEnd/>
            <a:tailEnd/>
          </a:ln>
          <a:effectLst/>
        </p:spPr>
        <p:txBody>
          <a:bodyPr wrap="none">
            <a:spAutoFit/>
          </a:bodyPr>
          <a:lstStyle/>
          <a:p>
            <a:r>
              <a:rPr lang="en-US" sz="1000" b="1"/>
              <a:t>Innovator Server</a:t>
            </a:r>
          </a:p>
        </p:txBody>
      </p:sp>
      <p:sp>
        <p:nvSpPr>
          <p:cNvPr id="161803" name="Text Box 11"/>
          <p:cNvSpPr txBox="1">
            <a:spLocks noChangeArrowheads="1"/>
          </p:cNvSpPr>
          <p:nvPr/>
        </p:nvSpPr>
        <p:spPr bwMode="auto">
          <a:xfrm>
            <a:off x="3603625" y="5316538"/>
            <a:ext cx="871538" cy="244475"/>
          </a:xfrm>
          <a:prstGeom prst="rect">
            <a:avLst/>
          </a:prstGeom>
          <a:noFill/>
          <a:ln w="9525">
            <a:noFill/>
            <a:miter lim="800000"/>
            <a:headEnd/>
            <a:tailEnd/>
          </a:ln>
          <a:effectLst/>
        </p:spPr>
        <p:txBody>
          <a:bodyPr wrap="none">
            <a:spAutoFit/>
          </a:bodyPr>
          <a:lstStyle/>
          <a:p>
            <a:r>
              <a:rPr lang="en-US" sz="1000" b="1"/>
              <a:t>SQL Server</a:t>
            </a:r>
          </a:p>
        </p:txBody>
      </p:sp>
      <p:sp>
        <p:nvSpPr>
          <p:cNvPr id="161804" name="Text Box 12"/>
          <p:cNvSpPr txBox="1">
            <a:spLocks noChangeArrowheads="1"/>
          </p:cNvSpPr>
          <p:nvPr/>
        </p:nvSpPr>
        <p:spPr bwMode="auto">
          <a:xfrm>
            <a:off x="6508750" y="5632450"/>
            <a:ext cx="2154238" cy="1069975"/>
          </a:xfrm>
          <a:prstGeom prst="rect">
            <a:avLst/>
          </a:prstGeom>
          <a:noFill/>
          <a:ln w="9525">
            <a:noFill/>
            <a:miter lim="800000"/>
            <a:headEnd/>
            <a:tailEnd/>
          </a:ln>
          <a:effectLst/>
        </p:spPr>
        <p:txBody>
          <a:bodyPr wrap="none">
            <a:spAutoFit/>
          </a:bodyPr>
          <a:lstStyle/>
          <a:p>
            <a:pPr marL="228600" indent="-228600"/>
            <a:r>
              <a:rPr lang="en-US" sz="1600" b="1"/>
              <a:t>Distributed Servers:</a:t>
            </a:r>
          </a:p>
          <a:p>
            <a:pPr marL="228600" indent="-228600">
              <a:buFontTx/>
              <a:buChar char="•"/>
            </a:pPr>
            <a:r>
              <a:rPr lang="en-US" sz="1600"/>
              <a:t>Innovator Server(s)</a:t>
            </a:r>
          </a:p>
          <a:p>
            <a:pPr marL="228600" indent="-228600">
              <a:buFontTx/>
              <a:buChar char="•"/>
            </a:pPr>
            <a:r>
              <a:rPr lang="en-US" sz="1600"/>
              <a:t>Vault Server(s)</a:t>
            </a:r>
          </a:p>
          <a:p>
            <a:pPr marL="228600" indent="-228600">
              <a:buFontTx/>
              <a:buChar char="•"/>
            </a:pPr>
            <a:r>
              <a:rPr lang="en-US" sz="1600"/>
              <a:t>SQL Server</a:t>
            </a:r>
          </a:p>
        </p:txBody>
      </p:sp>
      <p:pic>
        <p:nvPicPr>
          <p:cNvPr id="161805" name="Picture 1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7962900" y="2573338"/>
            <a:ext cx="546100" cy="687387"/>
          </a:xfrm>
          <a:prstGeom prst="rect">
            <a:avLst/>
          </a:prstGeom>
          <a:noFill/>
        </p:spPr>
      </p:pic>
      <p:pic>
        <p:nvPicPr>
          <p:cNvPr id="161806" name="Picture 14"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862763" y="4530725"/>
            <a:ext cx="641350" cy="806450"/>
          </a:xfrm>
          <a:prstGeom prst="rect">
            <a:avLst/>
          </a:prstGeom>
          <a:noFill/>
        </p:spPr>
      </p:pic>
      <p:sp>
        <p:nvSpPr>
          <p:cNvPr id="161807" name="Text Box 15"/>
          <p:cNvSpPr txBox="1">
            <a:spLocks noChangeArrowheads="1"/>
          </p:cNvSpPr>
          <p:nvPr/>
        </p:nvSpPr>
        <p:spPr bwMode="auto">
          <a:xfrm>
            <a:off x="7751763" y="3243263"/>
            <a:ext cx="1236662" cy="228600"/>
          </a:xfrm>
          <a:prstGeom prst="rect">
            <a:avLst/>
          </a:prstGeom>
          <a:noFill/>
          <a:ln w="9525">
            <a:noFill/>
            <a:miter lim="800000"/>
            <a:headEnd/>
            <a:tailEnd/>
          </a:ln>
          <a:effectLst/>
        </p:spPr>
        <p:txBody>
          <a:bodyPr wrap="none">
            <a:spAutoFit/>
          </a:bodyPr>
          <a:lstStyle/>
          <a:p>
            <a:pPr algn="ctr">
              <a:lnSpc>
                <a:spcPct val="90000"/>
              </a:lnSpc>
            </a:pPr>
            <a:r>
              <a:rPr lang="en-US" sz="1000" b="1"/>
              <a:t>Aras Vault Server</a:t>
            </a:r>
          </a:p>
        </p:txBody>
      </p:sp>
      <p:sp>
        <p:nvSpPr>
          <p:cNvPr id="161808" name="Text Box 16"/>
          <p:cNvSpPr txBox="1">
            <a:spLocks noChangeArrowheads="1"/>
          </p:cNvSpPr>
          <p:nvPr/>
        </p:nvSpPr>
        <p:spPr bwMode="auto">
          <a:xfrm>
            <a:off x="6765925" y="5278438"/>
            <a:ext cx="871538" cy="244475"/>
          </a:xfrm>
          <a:prstGeom prst="rect">
            <a:avLst/>
          </a:prstGeom>
          <a:noFill/>
          <a:ln w="9525">
            <a:noFill/>
            <a:miter lim="800000"/>
            <a:headEnd/>
            <a:tailEnd/>
          </a:ln>
          <a:effectLst/>
        </p:spPr>
        <p:txBody>
          <a:bodyPr wrap="none">
            <a:spAutoFit/>
          </a:bodyPr>
          <a:lstStyle/>
          <a:p>
            <a:r>
              <a:rPr lang="en-US" sz="1000" b="1"/>
              <a:t>SQL Server</a:t>
            </a:r>
          </a:p>
        </p:txBody>
      </p:sp>
      <p:sp>
        <p:nvSpPr>
          <p:cNvPr id="161809" name="Line 17"/>
          <p:cNvSpPr>
            <a:spLocks noChangeShapeType="1"/>
          </p:cNvSpPr>
          <p:nvPr/>
        </p:nvSpPr>
        <p:spPr bwMode="auto">
          <a:xfrm>
            <a:off x="3676650" y="4038600"/>
            <a:ext cx="247650" cy="428625"/>
          </a:xfrm>
          <a:prstGeom prst="line">
            <a:avLst/>
          </a:prstGeom>
          <a:noFill/>
          <a:ln w="38100">
            <a:solidFill>
              <a:schemeClr val="tx2"/>
            </a:solidFill>
            <a:round/>
            <a:headEnd/>
            <a:tailEnd type="triangle" w="med" len="med"/>
          </a:ln>
          <a:effectLst/>
        </p:spPr>
        <p:txBody>
          <a:bodyPr anchor="ctr"/>
          <a:lstStyle/>
          <a:p>
            <a:endParaRPr lang="en-US"/>
          </a:p>
        </p:txBody>
      </p:sp>
      <p:sp>
        <p:nvSpPr>
          <p:cNvPr id="161810" name="Line 18"/>
          <p:cNvSpPr>
            <a:spLocks noChangeShapeType="1"/>
          </p:cNvSpPr>
          <p:nvPr/>
        </p:nvSpPr>
        <p:spPr bwMode="auto">
          <a:xfrm flipH="1">
            <a:off x="4057650" y="4086225"/>
            <a:ext cx="266700" cy="409575"/>
          </a:xfrm>
          <a:prstGeom prst="line">
            <a:avLst/>
          </a:prstGeom>
          <a:noFill/>
          <a:ln w="38100">
            <a:solidFill>
              <a:schemeClr val="tx2"/>
            </a:solidFill>
            <a:round/>
            <a:headEnd/>
            <a:tailEnd type="triangle" w="med" len="med"/>
          </a:ln>
          <a:effectLst/>
        </p:spPr>
        <p:txBody>
          <a:bodyPr anchor="ctr"/>
          <a:lstStyle/>
          <a:p>
            <a:endParaRPr lang="en-US"/>
          </a:p>
        </p:txBody>
      </p:sp>
      <p:sp>
        <p:nvSpPr>
          <p:cNvPr id="161811" name="Line 19"/>
          <p:cNvSpPr>
            <a:spLocks noChangeShapeType="1"/>
          </p:cNvSpPr>
          <p:nvPr/>
        </p:nvSpPr>
        <p:spPr bwMode="auto">
          <a:xfrm flipH="1" flipV="1">
            <a:off x="3781425" y="3990975"/>
            <a:ext cx="495300" cy="0"/>
          </a:xfrm>
          <a:prstGeom prst="line">
            <a:avLst/>
          </a:prstGeom>
          <a:noFill/>
          <a:ln w="38100">
            <a:solidFill>
              <a:schemeClr val="tx2"/>
            </a:solidFill>
            <a:round/>
            <a:headEnd/>
            <a:tailEnd type="triangle" w="med" len="med"/>
          </a:ln>
          <a:effectLst/>
        </p:spPr>
        <p:txBody>
          <a:bodyPr anchor="ctr"/>
          <a:lstStyle/>
          <a:p>
            <a:endParaRPr lang="en-US"/>
          </a:p>
        </p:txBody>
      </p:sp>
      <p:pic>
        <p:nvPicPr>
          <p:cNvPr id="161812" name="Picture 20"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8086725" y="4592638"/>
            <a:ext cx="546100" cy="687387"/>
          </a:xfrm>
          <a:prstGeom prst="rect">
            <a:avLst/>
          </a:prstGeom>
          <a:noFill/>
        </p:spPr>
      </p:pic>
      <p:sp>
        <p:nvSpPr>
          <p:cNvPr id="161813" name="Text Box 21"/>
          <p:cNvSpPr txBox="1">
            <a:spLocks noChangeArrowheads="1"/>
          </p:cNvSpPr>
          <p:nvPr/>
        </p:nvSpPr>
        <p:spPr bwMode="auto">
          <a:xfrm>
            <a:off x="5765800" y="4021138"/>
            <a:ext cx="1236663" cy="244475"/>
          </a:xfrm>
          <a:prstGeom prst="rect">
            <a:avLst/>
          </a:prstGeom>
          <a:noFill/>
          <a:ln w="9525">
            <a:noFill/>
            <a:miter lim="800000"/>
            <a:headEnd/>
            <a:tailEnd/>
          </a:ln>
          <a:effectLst/>
        </p:spPr>
        <p:txBody>
          <a:bodyPr wrap="none">
            <a:spAutoFit/>
          </a:bodyPr>
          <a:lstStyle/>
          <a:p>
            <a:pPr algn="ctr"/>
            <a:r>
              <a:rPr lang="en-US" sz="1000" b="1"/>
              <a:t>Aras Vault Server</a:t>
            </a:r>
          </a:p>
        </p:txBody>
      </p:sp>
      <p:sp>
        <p:nvSpPr>
          <p:cNvPr id="161814" name="Text Box 22"/>
          <p:cNvSpPr txBox="1">
            <a:spLocks noChangeArrowheads="1"/>
          </p:cNvSpPr>
          <p:nvPr/>
        </p:nvSpPr>
        <p:spPr bwMode="auto">
          <a:xfrm>
            <a:off x="8075613" y="2752725"/>
            <a:ext cx="250825" cy="269875"/>
          </a:xfrm>
          <a:prstGeom prst="rect">
            <a:avLst/>
          </a:prstGeom>
          <a:noFill/>
          <a:ln w="9525">
            <a:noFill/>
            <a:miter lim="800000"/>
            <a:headEnd/>
            <a:tailEnd/>
          </a:ln>
          <a:effectLst/>
        </p:spPr>
        <p:txBody>
          <a:bodyPr wrap="none" lIns="0" tIns="0" rIns="0" bIns="0"/>
          <a:lstStyle/>
          <a:p>
            <a:pPr algn="ctr">
              <a:spcBef>
                <a:spcPct val="50000"/>
              </a:spcBef>
            </a:pPr>
            <a:endParaRPr lang="en-US" sz="1600" b="1"/>
          </a:p>
        </p:txBody>
      </p:sp>
      <p:pic>
        <p:nvPicPr>
          <p:cNvPr id="161815" name="Picture 23"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105525" y="2382838"/>
            <a:ext cx="546100" cy="687387"/>
          </a:xfrm>
          <a:prstGeom prst="rect">
            <a:avLst/>
          </a:prstGeom>
          <a:noFill/>
        </p:spPr>
      </p:pic>
      <p:sp>
        <p:nvSpPr>
          <p:cNvPr id="161816" name="Text Box 24"/>
          <p:cNvSpPr txBox="1">
            <a:spLocks noChangeArrowheads="1"/>
          </p:cNvSpPr>
          <p:nvPr/>
        </p:nvSpPr>
        <p:spPr bwMode="auto">
          <a:xfrm>
            <a:off x="5788025" y="3071813"/>
            <a:ext cx="1189038" cy="228600"/>
          </a:xfrm>
          <a:prstGeom prst="rect">
            <a:avLst/>
          </a:prstGeom>
          <a:noFill/>
          <a:ln w="9525">
            <a:noFill/>
            <a:miter lim="800000"/>
            <a:headEnd/>
            <a:tailEnd/>
          </a:ln>
          <a:effectLst/>
        </p:spPr>
        <p:txBody>
          <a:bodyPr wrap="none">
            <a:spAutoFit/>
          </a:bodyPr>
          <a:lstStyle/>
          <a:p>
            <a:pPr algn="ctr">
              <a:lnSpc>
                <a:spcPct val="90000"/>
              </a:lnSpc>
            </a:pPr>
            <a:r>
              <a:rPr lang="en-US" sz="1000" b="1"/>
              <a:t>Innovator Server</a:t>
            </a:r>
          </a:p>
        </p:txBody>
      </p:sp>
      <p:pic>
        <p:nvPicPr>
          <p:cNvPr id="161817" name="Picture 25"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6143625" y="3392488"/>
            <a:ext cx="546100" cy="687387"/>
          </a:xfrm>
          <a:prstGeom prst="rect">
            <a:avLst/>
          </a:prstGeom>
          <a:noFill/>
        </p:spPr>
      </p:pic>
      <p:sp>
        <p:nvSpPr>
          <p:cNvPr id="161818" name="Text Box 26"/>
          <p:cNvSpPr txBox="1">
            <a:spLocks noChangeArrowheads="1"/>
          </p:cNvSpPr>
          <p:nvPr/>
        </p:nvSpPr>
        <p:spPr bwMode="auto">
          <a:xfrm>
            <a:off x="7888288" y="5249863"/>
            <a:ext cx="1189037" cy="244475"/>
          </a:xfrm>
          <a:prstGeom prst="rect">
            <a:avLst/>
          </a:prstGeom>
          <a:noFill/>
          <a:ln w="9525">
            <a:noFill/>
            <a:miter lim="800000"/>
            <a:headEnd/>
            <a:tailEnd/>
          </a:ln>
          <a:effectLst/>
        </p:spPr>
        <p:txBody>
          <a:bodyPr wrap="none">
            <a:spAutoFit/>
          </a:bodyPr>
          <a:lstStyle/>
          <a:p>
            <a:pPr algn="ctr"/>
            <a:r>
              <a:rPr lang="en-US" sz="1000" b="1"/>
              <a:t>Innovator Server</a:t>
            </a:r>
          </a:p>
        </p:txBody>
      </p:sp>
      <p:sp>
        <p:nvSpPr>
          <p:cNvPr id="161819" name="Line 27"/>
          <p:cNvSpPr>
            <a:spLocks noChangeShapeType="1"/>
          </p:cNvSpPr>
          <p:nvPr/>
        </p:nvSpPr>
        <p:spPr bwMode="auto">
          <a:xfrm flipH="1">
            <a:off x="7305675" y="3162300"/>
            <a:ext cx="9525" cy="1381125"/>
          </a:xfrm>
          <a:prstGeom prst="line">
            <a:avLst/>
          </a:prstGeom>
          <a:noFill/>
          <a:ln w="38100">
            <a:solidFill>
              <a:schemeClr val="tx2"/>
            </a:solidFill>
            <a:round/>
            <a:headEnd/>
            <a:tailEnd type="triangle" w="med" len="med"/>
          </a:ln>
          <a:effectLst/>
        </p:spPr>
        <p:txBody>
          <a:bodyPr anchor="ctr"/>
          <a:lstStyle/>
          <a:p>
            <a:endParaRPr lang="en-US"/>
          </a:p>
        </p:txBody>
      </p:sp>
      <p:sp>
        <p:nvSpPr>
          <p:cNvPr id="161820" name="Line 28"/>
          <p:cNvSpPr>
            <a:spLocks noChangeShapeType="1"/>
          </p:cNvSpPr>
          <p:nvPr/>
        </p:nvSpPr>
        <p:spPr bwMode="auto">
          <a:xfrm>
            <a:off x="6848475" y="3057525"/>
            <a:ext cx="476250" cy="123825"/>
          </a:xfrm>
          <a:prstGeom prst="line">
            <a:avLst/>
          </a:prstGeom>
          <a:noFill/>
          <a:ln w="28575">
            <a:solidFill>
              <a:schemeClr val="tx2"/>
            </a:solidFill>
            <a:round/>
            <a:headEnd/>
            <a:tailEnd/>
          </a:ln>
          <a:effectLst/>
        </p:spPr>
        <p:txBody>
          <a:bodyPr anchor="ctr"/>
          <a:lstStyle/>
          <a:p>
            <a:endParaRPr lang="en-US"/>
          </a:p>
        </p:txBody>
      </p:sp>
      <p:sp>
        <p:nvSpPr>
          <p:cNvPr id="161821" name="Line 29"/>
          <p:cNvSpPr>
            <a:spLocks noChangeShapeType="1"/>
          </p:cNvSpPr>
          <p:nvPr/>
        </p:nvSpPr>
        <p:spPr bwMode="auto">
          <a:xfrm flipV="1">
            <a:off x="7324725" y="3076575"/>
            <a:ext cx="485775" cy="104775"/>
          </a:xfrm>
          <a:prstGeom prst="line">
            <a:avLst/>
          </a:prstGeom>
          <a:noFill/>
          <a:ln w="28575">
            <a:solidFill>
              <a:schemeClr val="tx2"/>
            </a:solidFill>
            <a:round/>
            <a:headEnd/>
            <a:tailEnd/>
          </a:ln>
          <a:effectLst/>
        </p:spPr>
        <p:txBody>
          <a:bodyPr anchor="ctr"/>
          <a:lstStyle/>
          <a:p>
            <a:endParaRPr lang="en-US"/>
          </a:p>
        </p:txBody>
      </p:sp>
      <p:sp>
        <p:nvSpPr>
          <p:cNvPr id="161822" name="Line 30"/>
          <p:cNvSpPr>
            <a:spLocks noChangeShapeType="1"/>
          </p:cNvSpPr>
          <p:nvPr/>
        </p:nvSpPr>
        <p:spPr bwMode="auto">
          <a:xfrm>
            <a:off x="6838950" y="3924300"/>
            <a:ext cx="476250" cy="123825"/>
          </a:xfrm>
          <a:prstGeom prst="line">
            <a:avLst/>
          </a:prstGeom>
          <a:noFill/>
          <a:ln w="28575">
            <a:solidFill>
              <a:schemeClr val="tx2"/>
            </a:solidFill>
            <a:round/>
            <a:headEnd/>
            <a:tailEnd/>
          </a:ln>
          <a:effectLst/>
        </p:spPr>
        <p:txBody>
          <a:bodyPr anchor="ctr"/>
          <a:lstStyle/>
          <a:p>
            <a:endParaRPr lang="en-US"/>
          </a:p>
        </p:txBody>
      </p:sp>
      <p:sp>
        <p:nvSpPr>
          <p:cNvPr id="161823" name="Rectangle 31"/>
          <p:cNvSpPr>
            <a:spLocks noGrp="1" noChangeArrowheads="1"/>
          </p:cNvSpPr>
          <p:nvPr>
            <p:ph type="body" idx="1"/>
          </p:nvPr>
        </p:nvSpPr>
        <p:spPr>
          <a:xfrm>
            <a:off x="133350" y="1042988"/>
            <a:ext cx="6332538" cy="2620962"/>
          </a:xfrm>
        </p:spPr>
        <p:txBody>
          <a:bodyPr/>
          <a:lstStyle/>
          <a:p>
            <a:pPr>
              <a:buFont typeface="Wingdings" pitchFamily="2" charset="2"/>
              <a:buChar char="q"/>
            </a:pPr>
            <a:r>
              <a:rPr lang="en-US" sz="2000" dirty="0">
                <a:latin typeface="Calibri" pitchFamily="34" charset="0"/>
              </a:rPr>
              <a:t>Single Server for Initial Deployment / Small Scope</a:t>
            </a:r>
          </a:p>
          <a:p>
            <a:pPr lvl="2">
              <a:lnSpc>
                <a:spcPct val="90000"/>
              </a:lnSpc>
              <a:spcBef>
                <a:spcPct val="0"/>
              </a:spcBef>
              <a:buFont typeface="Wingdings" pitchFamily="2" charset="2"/>
              <a:buNone/>
            </a:pPr>
            <a:r>
              <a:rPr lang="en-US" dirty="0">
                <a:latin typeface="Calibri" pitchFamily="34" charset="0"/>
              </a:rPr>
              <a:t>~ 200 users</a:t>
            </a:r>
          </a:p>
          <a:p>
            <a:pPr>
              <a:buFont typeface="Wingdings" pitchFamily="2" charset="2"/>
              <a:buChar char="q"/>
            </a:pPr>
            <a:r>
              <a:rPr lang="en-US" sz="2000" dirty="0">
                <a:latin typeface="Calibri" pitchFamily="34" charset="0"/>
              </a:rPr>
              <a:t>Multiple Servers for scalability</a:t>
            </a:r>
          </a:p>
          <a:p>
            <a:pPr lvl="2">
              <a:lnSpc>
                <a:spcPct val="90000"/>
              </a:lnSpc>
              <a:spcBef>
                <a:spcPct val="0"/>
              </a:spcBef>
              <a:buFont typeface="Wingdings" pitchFamily="2" charset="2"/>
              <a:buNone/>
            </a:pPr>
            <a:r>
              <a:rPr lang="en-US" dirty="0">
                <a:latin typeface="Calibri" pitchFamily="34" charset="0"/>
              </a:rPr>
              <a:t>~ 500 users</a:t>
            </a:r>
          </a:p>
          <a:p>
            <a:pPr>
              <a:spcAft>
                <a:spcPct val="0"/>
              </a:spcAft>
              <a:buFont typeface="Wingdings" pitchFamily="2" charset="2"/>
              <a:buChar char="q"/>
            </a:pPr>
            <a:r>
              <a:rPr lang="en-US" sz="2000" dirty="0">
                <a:latin typeface="Calibri" pitchFamily="34" charset="0"/>
              </a:rPr>
              <a:t>Distributed Servers for performance over </a:t>
            </a:r>
          </a:p>
          <a:p>
            <a:pPr>
              <a:spcBef>
                <a:spcPct val="0"/>
              </a:spcBef>
              <a:buFont typeface="Wingdings" pitchFamily="2" charset="2"/>
              <a:buNone/>
            </a:pPr>
            <a:r>
              <a:rPr lang="en-US" sz="2000" dirty="0">
                <a:latin typeface="Calibri" pitchFamily="34" charset="0"/>
              </a:rPr>
              <a:t>	the corporate WAN and large scale</a:t>
            </a:r>
          </a:p>
          <a:p>
            <a:pPr>
              <a:spcBef>
                <a:spcPct val="0"/>
              </a:spcBef>
              <a:buFont typeface="Wingdings" pitchFamily="2" charset="2"/>
              <a:buNone/>
            </a:pPr>
            <a:r>
              <a:rPr lang="en-US" sz="2000" dirty="0">
                <a:latin typeface="Calibri" pitchFamily="34" charset="0"/>
              </a:rPr>
              <a:t>	deployments.</a:t>
            </a:r>
          </a:p>
        </p:txBody>
      </p:sp>
      <p:pic>
        <p:nvPicPr>
          <p:cNvPr id="161824" name="Picture 32" descr="webServiceserver"/>
          <p:cNvPicPr>
            <a:picLocks noChangeAspect="1" noChangeArrowheads="1"/>
          </p:cNvPicPr>
          <p:nvPr/>
        </p:nvPicPr>
        <p:blipFill>
          <a:blip r:embed="rId2" cstate="print">
            <a:clrChange>
              <a:clrFrom>
                <a:srgbClr val="08369A"/>
              </a:clrFrom>
              <a:clrTo>
                <a:srgbClr val="08369A">
                  <a:alpha val="0"/>
                </a:srgbClr>
              </a:clrTo>
            </a:clrChange>
          </a:blip>
          <a:srcRect/>
          <a:stretch>
            <a:fillRect/>
          </a:stretch>
        </p:blipFill>
        <p:spPr bwMode="auto">
          <a:xfrm>
            <a:off x="7810500" y="1096963"/>
            <a:ext cx="546100" cy="687387"/>
          </a:xfrm>
          <a:prstGeom prst="rect">
            <a:avLst/>
          </a:prstGeom>
          <a:noFill/>
        </p:spPr>
      </p:pic>
      <p:sp>
        <p:nvSpPr>
          <p:cNvPr id="161825" name="Text Box 33"/>
          <p:cNvSpPr txBox="1">
            <a:spLocks noChangeArrowheads="1"/>
          </p:cNvSpPr>
          <p:nvPr/>
        </p:nvSpPr>
        <p:spPr bwMode="auto">
          <a:xfrm>
            <a:off x="7110413" y="1766888"/>
            <a:ext cx="1598612" cy="365125"/>
          </a:xfrm>
          <a:prstGeom prst="rect">
            <a:avLst/>
          </a:prstGeom>
          <a:noFill/>
          <a:ln w="9525">
            <a:noFill/>
            <a:miter lim="800000"/>
            <a:headEnd/>
            <a:tailEnd/>
          </a:ln>
          <a:effectLst/>
        </p:spPr>
        <p:txBody>
          <a:bodyPr wrap="none">
            <a:spAutoFit/>
          </a:bodyPr>
          <a:lstStyle/>
          <a:p>
            <a:pPr algn="ctr">
              <a:lnSpc>
                <a:spcPct val="90000"/>
              </a:lnSpc>
            </a:pPr>
            <a:r>
              <a:rPr lang="en-US" sz="1000" b="1"/>
              <a:t>Innovator Client Cache </a:t>
            </a:r>
          </a:p>
          <a:p>
            <a:pPr algn="ctr">
              <a:lnSpc>
                <a:spcPct val="90000"/>
              </a:lnSpc>
            </a:pPr>
            <a:r>
              <a:rPr lang="en-US" sz="1000" b="1"/>
              <a:t>Web Server</a:t>
            </a:r>
          </a:p>
        </p:txBody>
      </p:sp>
      <p:sp>
        <p:nvSpPr>
          <p:cNvPr id="161826" name="Line 34"/>
          <p:cNvSpPr>
            <a:spLocks noChangeShapeType="1"/>
          </p:cNvSpPr>
          <p:nvPr/>
        </p:nvSpPr>
        <p:spPr bwMode="auto">
          <a:xfrm flipH="1">
            <a:off x="7324725" y="2085975"/>
            <a:ext cx="304800" cy="1095375"/>
          </a:xfrm>
          <a:prstGeom prst="line">
            <a:avLst/>
          </a:prstGeom>
          <a:noFill/>
          <a:ln w="28575">
            <a:solidFill>
              <a:schemeClr val="tx2"/>
            </a:solidFill>
            <a:round/>
            <a:headEnd/>
            <a:tailEnd/>
          </a:ln>
          <a:effectLst/>
        </p:spPr>
        <p:txBody>
          <a:bodyPr anchor="ctr"/>
          <a:lstStyle/>
          <a:p>
            <a:endParaRPr lang="en-US"/>
          </a:p>
        </p:txBody>
      </p:sp>
      <p:sp>
        <p:nvSpPr>
          <p:cNvPr id="161827" name="Rectangle 35"/>
          <p:cNvSpPr>
            <a:spLocks noChangeArrowheads="1"/>
          </p:cNvSpPr>
          <p:nvPr/>
        </p:nvSpPr>
        <p:spPr bwMode="auto">
          <a:xfrm>
            <a:off x="5619750" y="2257425"/>
            <a:ext cx="1343025" cy="2009775"/>
          </a:xfrm>
          <a:prstGeom prst="rect">
            <a:avLst/>
          </a:prstGeom>
          <a:noFill/>
          <a:ln w="9525">
            <a:solidFill>
              <a:schemeClr val="tx1"/>
            </a:solidFill>
            <a:miter lim="800000"/>
            <a:headEnd/>
            <a:tailEnd/>
          </a:ln>
          <a:effectLst/>
        </p:spPr>
        <p:txBody>
          <a:bodyPr wrap="none" anchor="ctr"/>
          <a:lstStyle/>
          <a:p>
            <a:endParaRPr lang="en-US"/>
          </a:p>
        </p:txBody>
      </p:sp>
      <p:sp>
        <p:nvSpPr>
          <p:cNvPr id="161828" name="Text Box 36"/>
          <p:cNvSpPr txBox="1">
            <a:spLocks noChangeArrowheads="1"/>
          </p:cNvSpPr>
          <p:nvPr/>
        </p:nvSpPr>
        <p:spPr bwMode="auto">
          <a:xfrm>
            <a:off x="5594350" y="2241550"/>
            <a:ext cx="676275" cy="274638"/>
          </a:xfrm>
          <a:prstGeom prst="rect">
            <a:avLst/>
          </a:prstGeom>
          <a:noFill/>
          <a:ln w="9525">
            <a:noFill/>
            <a:miter lim="800000"/>
            <a:headEnd/>
            <a:tailEnd/>
          </a:ln>
          <a:effectLst/>
        </p:spPr>
        <p:txBody>
          <a:bodyPr wrap="none">
            <a:spAutoFit/>
          </a:bodyPr>
          <a:lstStyle/>
          <a:p>
            <a:r>
              <a:rPr lang="en-US" sz="1200" b="1">
                <a:latin typeface="Verdana" pitchFamily="34" charset="0"/>
              </a:rPr>
              <a:t>Site 1</a:t>
            </a:r>
          </a:p>
        </p:txBody>
      </p:sp>
      <p:sp>
        <p:nvSpPr>
          <p:cNvPr id="161829" name="Rectangle 37"/>
          <p:cNvSpPr>
            <a:spLocks noChangeArrowheads="1"/>
          </p:cNvSpPr>
          <p:nvPr/>
        </p:nvSpPr>
        <p:spPr bwMode="auto">
          <a:xfrm>
            <a:off x="7696200" y="2381250"/>
            <a:ext cx="1381125" cy="1276350"/>
          </a:xfrm>
          <a:prstGeom prst="rect">
            <a:avLst/>
          </a:prstGeom>
          <a:noFill/>
          <a:ln w="9525">
            <a:solidFill>
              <a:schemeClr val="tx1"/>
            </a:solidFill>
            <a:miter lim="800000"/>
            <a:headEnd/>
            <a:tailEnd/>
          </a:ln>
          <a:effectLst/>
        </p:spPr>
        <p:txBody>
          <a:bodyPr wrap="none" anchor="ctr"/>
          <a:lstStyle/>
          <a:p>
            <a:endParaRPr lang="en-US"/>
          </a:p>
        </p:txBody>
      </p:sp>
      <p:sp>
        <p:nvSpPr>
          <p:cNvPr id="161830" name="Text Box 38"/>
          <p:cNvSpPr txBox="1">
            <a:spLocks noChangeArrowheads="1"/>
          </p:cNvSpPr>
          <p:nvPr/>
        </p:nvSpPr>
        <p:spPr bwMode="auto">
          <a:xfrm>
            <a:off x="8448675" y="2374900"/>
            <a:ext cx="676275" cy="274638"/>
          </a:xfrm>
          <a:prstGeom prst="rect">
            <a:avLst/>
          </a:prstGeom>
          <a:noFill/>
          <a:ln w="9525">
            <a:noFill/>
            <a:miter lim="800000"/>
            <a:headEnd/>
            <a:tailEnd/>
          </a:ln>
          <a:effectLst/>
        </p:spPr>
        <p:txBody>
          <a:bodyPr wrap="none">
            <a:spAutoFit/>
          </a:bodyPr>
          <a:lstStyle/>
          <a:p>
            <a:r>
              <a:rPr lang="en-US" sz="1200" b="1">
                <a:latin typeface="Verdana" pitchFamily="34" charset="0"/>
              </a:rPr>
              <a:t>Site 2</a:t>
            </a:r>
          </a:p>
        </p:txBody>
      </p:sp>
      <p:sp>
        <p:nvSpPr>
          <p:cNvPr id="161831" name="Rectangle 39"/>
          <p:cNvSpPr>
            <a:spLocks noChangeArrowheads="1"/>
          </p:cNvSpPr>
          <p:nvPr/>
        </p:nvSpPr>
        <p:spPr bwMode="auto">
          <a:xfrm>
            <a:off x="6924675" y="1066800"/>
            <a:ext cx="2028825" cy="1066800"/>
          </a:xfrm>
          <a:prstGeom prst="rect">
            <a:avLst/>
          </a:prstGeom>
          <a:noFill/>
          <a:ln w="9525">
            <a:solidFill>
              <a:schemeClr val="tx1"/>
            </a:solidFill>
            <a:miter lim="800000"/>
            <a:headEnd/>
            <a:tailEnd/>
          </a:ln>
          <a:effectLst/>
        </p:spPr>
        <p:txBody>
          <a:bodyPr wrap="none" anchor="ctr"/>
          <a:lstStyle/>
          <a:p>
            <a:endParaRPr lang="en-US"/>
          </a:p>
        </p:txBody>
      </p:sp>
      <p:sp>
        <p:nvSpPr>
          <p:cNvPr id="161832" name="Text Box 40"/>
          <p:cNvSpPr txBox="1">
            <a:spLocks noChangeArrowheads="1"/>
          </p:cNvSpPr>
          <p:nvPr/>
        </p:nvSpPr>
        <p:spPr bwMode="auto">
          <a:xfrm>
            <a:off x="6905625" y="1089025"/>
            <a:ext cx="676275" cy="274638"/>
          </a:xfrm>
          <a:prstGeom prst="rect">
            <a:avLst/>
          </a:prstGeom>
          <a:noFill/>
          <a:ln w="9525">
            <a:noFill/>
            <a:miter lim="800000"/>
            <a:headEnd/>
            <a:tailEnd/>
          </a:ln>
          <a:effectLst/>
        </p:spPr>
        <p:txBody>
          <a:bodyPr wrap="none">
            <a:spAutoFit/>
          </a:bodyPr>
          <a:lstStyle/>
          <a:p>
            <a:r>
              <a:rPr lang="en-US" sz="1200" b="1">
                <a:latin typeface="Verdana" pitchFamily="34" charset="0"/>
              </a:rPr>
              <a:t>Site 3</a:t>
            </a:r>
          </a:p>
        </p:txBody>
      </p:sp>
      <p:sp>
        <p:nvSpPr>
          <p:cNvPr id="161833" name="Line 41"/>
          <p:cNvSpPr>
            <a:spLocks noChangeShapeType="1"/>
          </p:cNvSpPr>
          <p:nvPr/>
        </p:nvSpPr>
        <p:spPr bwMode="auto">
          <a:xfrm>
            <a:off x="7324725" y="4191000"/>
            <a:ext cx="695325" cy="371475"/>
          </a:xfrm>
          <a:prstGeom prst="line">
            <a:avLst/>
          </a:prstGeom>
          <a:noFill/>
          <a:ln w="38100">
            <a:solidFill>
              <a:schemeClr val="tx2"/>
            </a:solidFill>
            <a:round/>
            <a:headEnd/>
            <a:tailEnd type="triangle" w="med" len="med"/>
          </a:ln>
          <a:effectLst/>
        </p:spPr>
        <p:txBody>
          <a:bodyPr anchor="ctr"/>
          <a:lstStyle/>
          <a:p>
            <a:endParaRPr lang="en-US"/>
          </a:p>
        </p:txBody>
      </p:sp>
      <p:sp>
        <p:nvSpPr>
          <p:cNvPr id="161834" name="Rectangle 42"/>
          <p:cNvSpPr>
            <a:spLocks noChangeArrowheads="1"/>
          </p:cNvSpPr>
          <p:nvPr/>
        </p:nvSpPr>
        <p:spPr bwMode="auto">
          <a:xfrm>
            <a:off x="6534150" y="4391025"/>
            <a:ext cx="2543175" cy="1162050"/>
          </a:xfrm>
          <a:prstGeom prst="rect">
            <a:avLst/>
          </a:prstGeom>
          <a:noFill/>
          <a:ln w="9525">
            <a:solidFill>
              <a:schemeClr val="tx1"/>
            </a:solidFill>
            <a:miter lim="800000"/>
            <a:headEnd/>
            <a:tailEnd/>
          </a:ln>
          <a:effectLst/>
        </p:spPr>
        <p:txBody>
          <a:bodyPr wrap="none" anchor="ctr"/>
          <a:lstStyle/>
          <a:p>
            <a:endParaRPr lang="en-US"/>
          </a:p>
        </p:txBody>
      </p:sp>
      <p:sp>
        <p:nvSpPr>
          <p:cNvPr id="161835" name="Text Box 43"/>
          <p:cNvSpPr txBox="1">
            <a:spLocks noChangeArrowheads="1"/>
          </p:cNvSpPr>
          <p:nvPr/>
        </p:nvSpPr>
        <p:spPr bwMode="auto">
          <a:xfrm>
            <a:off x="8664575" y="4394200"/>
            <a:ext cx="441325" cy="274638"/>
          </a:xfrm>
          <a:prstGeom prst="rect">
            <a:avLst/>
          </a:prstGeom>
          <a:noFill/>
          <a:ln w="9525">
            <a:noFill/>
            <a:miter lim="800000"/>
            <a:headEnd/>
            <a:tailEnd/>
          </a:ln>
          <a:effectLst/>
        </p:spPr>
        <p:txBody>
          <a:bodyPr>
            <a:spAutoFit/>
          </a:bodyPr>
          <a:lstStyle/>
          <a:p>
            <a:r>
              <a:rPr lang="en-US" sz="1200" b="1">
                <a:latin typeface="Verdana" pitchFamily="34" charset="0"/>
              </a:rPr>
              <a:t>HQ</a:t>
            </a:r>
          </a:p>
        </p:txBody>
      </p:sp>
      <p:sp>
        <p:nvSpPr>
          <p:cNvPr id="161837" name="Rectangle 45"/>
          <p:cNvSpPr>
            <a:spLocks noChangeArrowheads="1"/>
          </p:cNvSpPr>
          <p:nvPr/>
        </p:nvSpPr>
        <p:spPr bwMode="auto">
          <a:xfrm>
            <a:off x="0" y="0"/>
            <a:ext cx="6259513" cy="1031875"/>
          </a:xfrm>
          <a:prstGeom prst="rect">
            <a:avLst/>
          </a:prstGeom>
          <a:noFill/>
          <a:ln w="9525">
            <a:noFill/>
            <a:miter lim="800000"/>
            <a:headEnd/>
            <a:tailEnd/>
          </a:ln>
          <a:effectLst/>
        </p:spPr>
        <p:txBody>
          <a:bodyPr anchor="ctr"/>
          <a:lstStyle/>
          <a:p>
            <a:pPr>
              <a:lnSpc>
                <a:spcPct val="90000"/>
              </a:lnSpc>
              <a:spcBef>
                <a:spcPct val="5000"/>
              </a:spcBef>
              <a:spcAft>
                <a:spcPct val="5000"/>
              </a:spcAft>
            </a:pPr>
            <a:r>
              <a:rPr lang="en-US" sz="3600" b="1" dirty="0">
                <a:latin typeface="Calibri" pitchFamily="34" charset="0"/>
              </a:rPr>
              <a:t>Model-Based </a:t>
            </a:r>
            <a:r>
              <a:rPr lang="en-US" sz="3600" b="1" dirty="0" smtClean="0">
                <a:latin typeface="Calibri" pitchFamily="34" charset="0"/>
              </a:rPr>
              <a:t>SOA Framework</a:t>
            </a:r>
            <a:r>
              <a:rPr lang="en-US" sz="3600" b="1" dirty="0">
                <a:latin typeface="Calibri" pitchFamily="34" charset="0"/>
              </a:rPr>
              <a:t/>
            </a:r>
            <a:br>
              <a:rPr lang="en-US" sz="3600" b="1" dirty="0">
                <a:latin typeface="Calibri" pitchFamily="34" charset="0"/>
              </a:rPr>
            </a:br>
            <a:r>
              <a:rPr lang="en-US" sz="2800" b="1" dirty="0">
                <a:latin typeface="Calibri" pitchFamily="34" charset="0"/>
              </a:rPr>
              <a:t>Configuration Options</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Slide </a:t>
            </a:r>
            <a:fld id="{F5AC16D5-DE41-4347-BB2E-9731E7A4FEBF}" type="slidenum">
              <a:rPr lang="en-US"/>
              <a:pPr/>
              <a:t>24</a:t>
            </a:fld>
            <a:r>
              <a:rPr lang="en-US"/>
              <a:t>	</a:t>
            </a:r>
          </a:p>
        </p:txBody>
      </p:sp>
      <p:sp>
        <p:nvSpPr>
          <p:cNvPr id="156674" name="Rectangle 2"/>
          <p:cNvSpPr>
            <a:spLocks noGrp="1" noChangeArrowheads="1"/>
          </p:cNvSpPr>
          <p:nvPr>
            <p:ph type="title" idx="4294967295"/>
          </p:nvPr>
        </p:nvSpPr>
        <p:spPr>
          <a:xfrm>
            <a:off x="0" y="0"/>
            <a:ext cx="6259513" cy="1082675"/>
          </a:xfrm>
        </p:spPr>
        <p:txBody>
          <a:bodyPr/>
          <a:lstStyle/>
          <a:p>
            <a:r>
              <a:rPr lang="en-US" sz="3600" b="1" dirty="0">
                <a:latin typeface="Calibri" pitchFamily="34" charset="0"/>
              </a:rPr>
              <a:t>Customer Resources</a:t>
            </a:r>
          </a:p>
        </p:txBody>
      </p:sp>
      <p:sp>
        <p:nvSpPr>
          <p:cNvPr id="156675" name="Rectangle 3"/>
          <p:cNvSpPr>
            <a:spLocks noGrp="1" noChangeArrowheads="1"/>
          </p:cNvSpPr>
          <p:nvPr>
            <p:ph type="body" idx="4294967295"/>
          </p:nvPr>
        </p:nvSpPr>
        <p:spPr>
          <a:xfrm>
            <a:off x="182563" y="1052513"/>
            <a:ext cx="8826500" cy="5545137"/>
          </a:xfrm>
        </p:spPr>
        <p:txBody>
          <a:bodyPr/>
          <a:lstStyle/>
          <a:p>
            <a:pPr>
              <a:lnSpc>
                <a:spcPct val="80000"/>
              </a:lnSpc>
              <a:spcBef>
                <a:spcPct val="95000"/>
              </a:spcBef>
              <a:spcAft>
                <a:spcPct val="0"/>
              </a:spcAft>
            </a:pPr>
            <a:r>
              <a:rPr lang="en-US" sz="2000" b="1"/>
              <a:t>IT Infrastructure</a:t>
            </a:r>
          </a:p>
          <a:p>
            <a:pPr marL="971550" lvl="1">
              <a:lnSpc>
                <a:spcPct val="80000"/>
              </a:lnSpc>
              <a:spcBef>
                <a:spcPct val="40000"/>
              </a:spcBef>
              <a:spcAft>
                <a:spcPct val="0"/>
              </a:spcAft>
            </a:pPr>
            <a:r>
              <a:rPr lang="en-US" sz="1800"/>
              <a:t>Installation and distributed server performance planning</a:t>
            </a:r>
          </a:p>
          <a:p>
            <a:pPr marL="971550" lvl="1">
              <a:lnSpc>
                <a:spcPct val="80000"/>
              </a:lnSpc>
              <a:spcBef>
                <a:spcPct val="40000"/>
              </a:spcBef>
              <a:spcAft>
                <a:spcPct val="0"/>
              </a:spcAft>
            </a:pPr>
            <a:r>
              <a:rPr lang="en-US" sz="1800"/>
              <a:t>DB and Vault  backup / restores</a:t>
            </a:r>
          </a:p>
          <a:p>
            <a:pPr marL="971550" lvl="1">
              <a:lnSpc>
                <a:spcPct val="80000"/>
              </a:lnSpc>
              <a:spcBef>
                <a:spcPct val="40000"/>
              </a:spcBef>
              <a:spcAft>
                <a:spcPct val="0"/>
              </a:spcAft>
            </a:pPr>
            <a:r>
              <a:rPr lang="en-US" sz="1800"/>
              <a:t>.NET security policies</a:t>
            </a:r>
          </a:p>
          <a:p>
            <a:pPr>
              <a:lnSpc>
                <a:spcPct val="80000"/>
              </a:lnSpc>
              <a:spcBef>
                <a:spcPct val="50000"/>
              </a:spcBef>
              <a:spcAft>
                <a:spcPct val="0"/>
              </a:spcAft>
            </a:pPr>
            <a:r>
              <a:rPr lang="en-US" sz="2000" b="1"/>
              <a:t>Administration</a:t>
            </a:r>
          </a:p>
          <a:p>
            <a:pPr marL="971550" lvl="1">
              <a:lnSpc>
                <a:spcPct val="80000"/>
              </a:lnSpc>
              <a:spcBef>
                <a:spcPct val="40000"/>
              </a:spcBef>
              <a:spcAft>
                <a:spcPct val="0"/>
              </a:spcAft>
            </a:pPr>
            <a:r>
              <a:rPr lang="en-US" sz="1800"/>
              <a:t>User account creation  &amp; Access Rights management</a:t>
            </a:r>
          </a:p>
          <a:p>
            <a:pPr marL="971550" lvl="1">
              <a:lnSpc>
                <a:spcPct val="80000"/>
              </a:lnSpc>
              <a:spcBef>
                <a:spcPct val="40000"/>
              </a:spcBef>
              <a:spcAft>
                <a:spcPct val="0"/>
              </a:spcAft>
            </a:pPr>
            <a:r>
              <a:rPr lang="en-US" sz="1800"/>
              <a:t>End User Training</a:t>
            </a:r>
          </a:p>
          <a:p>
            <a:pPr marL="971550" lvl="1">
              <a:lnSpc>
                <a:spcPct val="80000"/>
              </a:lnSpc>
              <a:spcBef>
                <a:spcPct val="40000"/>
              </a:spcBef>
              <a:spcAft>
                <a:spcPct val="0"/>
              </a:spcAft>
            </a:pPr>
            <a:r>
              <a:rPr lang="en-US" sz="1800"/>
              <a:t>Help Desk / Issue tracking</a:t>
            </a:r>
          </a:p>
          <a:p>
            <a:pPr>
              <a:lnSpc>
                <a:spcPct val="80000"/>
              </a:lnSpc>
              <a:spcBef>
                <a:spcPct val="50000"/>
              </a:spcBef>
              <a:spcAft>
                <a:spcPct val="0"/>
              </a:spcAft>
            </a:pPr>
            <a:r>
              <a:rPr lang="en-US" sz="2000" b="1"/>
              <a:t>Analyst</a:t>
            </a:r>
          </a:p>
          <a:p>
            <a:pPr marL="971550" lvl="1">
              <a:lnSpc>
                <a:spcPct val="80000"/>
              </a:lnSpc>
              <a:spcBef>
                <a:spcPct val="40000"/>
              </a:spcBef>
              <a:spcAft>
                <a:spcPct val="0"/>
              </a:spcAft>
            </a:pPr>
            <a:r>
              <a:rPr lang="en-US" sz="1800"/>
              <a:t>Requirements and specifications</a:t>
            </a:r>
          </a:p>
          <a:p>
            <a:pPr marL="971550" lvl="1">
              <a:lnSpc>
                <a:spcPct val="80000"/>
              </a:lnSpc>
              <a:spcBef>
                <a:spcPct val="40000"/>
              </a:spcBef>
              <a:spcAft>
                <a:spcPct val="0"/>
              </a:spcAft>
            </a:pPr>
            <a:r>
              <a:rPr lang="en-US" sz="1800"/>
              <a:t>Business process consulting</a:t>
            </a:r>
          </a:p>
          <a:p>
            <a:pPr marL="971550" lvl="1">
              <a:lnSpc>
                <a:spcPct val="80000"/>
              </a:lnSpc>
              <a:spcBef>
                <a:spcPct val="40000"/>
              </a:spcBef>
              <a:spcAft>
                <a:spcPct val="0"/>
              </a:spcAft>
            </a:pPr>
            <a:r>
              <a:rPr lang="en-US" sz="1800"/>
              <a:t>Modeling of Forms, Workflows, Lifecycles, Permissions</a:t>
            </a:r>
          </a:p>
          <a:p>
            <a:pPr>
              <a:lnSpc>
                <a:spcPct val="80000"/>
              </a:lnSpc>
              <a:spcBef>
                <a:spcPct val="50000"/>
              </a:spcBef>
              <a:spcAft>
                <a:spcPct val="0"/>
              </a:spcAft>
            </a:pPr>
            <a:r>
              <a:rPr lang="en-US" sz="2000" b="1"/>
              <a:t>App Dev</a:t>
            </a:r>
          </a:p>
          <a:p>
            <a:pPr marL="971550" lvl="1">
              <a:lnSpc>
                <a:spcPct val="80000"/>
              </a:lnSpc>
              <a:spcBef>
                <a:spcPct val="40000"/>
              </a:spcBef>
              <a:spcAft>
                <a:spcPct val="0"/>
              </a:spcAft>
            </a:pPr>
            <a:r>
              <a:rPr lang="en-US" sz="1800"/>
              <a:t>Create Items, Forms, &amp; Workflows and custom business logic</a:t>
            </a:r>
          </a:p>
          <a:p>
            <a:pPr marL="971550" lvl="1">
              <a:lnSpc>
                <a:spcPct val="80000"/>
              </a:lnSpc>
              <a:spcBef>
                <a:spcPct val="40000"/>
              </a:spcBef>
              <a:spcAft>
                <a:spcPct val="0"/>
              </a:spcAft>
            </a:pPr>
            <a:r>
              <a:rPr lang="en-US" sz="1800"/>
              <a:t>Reports and Dashboards</a:t>
            </a:r>
          </a:p>
          <a:p>
            <a:pPr marL="971550" lvl="1">
              <a:lnSpc>
                <a:spcPct val="80000"/>
              </a:lnSpc>
              <a:spcBef>
                <a:spcPct val="40000"/>
              </a:spcBef>
              <a:spcAft>
                <a:spcPct val="0"/>
              </a:spcAft>
            </a:pPr>
            <a:r>
              <a:rPr lang="en-US" sz="1800"/>
              <a:t>Interfaces, Integrations, Federation</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1"/>
          <p:cNvSpPr>
            <a:spLocks noGrp="1"/>
          </p:cNvSpPr>
          <p:nvPr>
            <p:ph type="dt" sz="half" idx="10"/>
          </p:nvPr>
        </p:nvSpPr>
        <p:spPr/>
        <p:txBody>
          <a:bodyPr/>
          <a:lstStyle/>
          <a:p>
            <a:r>
              <a:rPr lang="en-US"/>
              <a:t>Slide </a:t>
            </a:r>
            <a:fld id="{421AD283-AAAF-443D-BCCA-7F08BE1A297C}" type="slidenum">
              <a:rPr lang="en-US"/>
              <a:pPr/>
              <a:t>25</a:t>
            </a:fld>
            <a:r>
              <a:rPr lang="en-US"/>
              <a:t>	</a:t>
            </a:r>
          </a:p>
        </p:txBody>
      </p:sp>
      <p:sp>
        <p:nvSpPr>
          <p:cNvPr id="157698" name="Rectangle 2"/>
          <p:cNvSpPr>
            <a:spLocks noGrp="1" noChangeArrowheads="1"/>
          </p:cNvSpPr>
          <p:nvPr>
            <p:ph type="title" idx="4294967295"/>
          </p:nvPr>
        </p:nvSpPr>
        <p:spPr>
          <a:xfrm>
            <a:off x="0" y="0"/>
            <a:ext cx="6051550" cy="1082675"/>
          </a:xfrm>
        </p:spPr>
        <p:txBody>
          <a:bodyPr/>
          <a:lstStyle/>
          <a:p>
            <a:r>
              <a:rPr lang="en-US" sz="3600" b="1" dirty="0">
                <a:latin typeface="Calibri" pitchFamily="34" charset="0"/>
              </a:rPr>
              <a:t>Aras Training Classes</a:t>
            </a:r>
          </a:p>
        </p:txBody>
      </p:sp>
      <p:sp>
        <p:nvSpPr>
          <p:cNvPr id="157699" name="Rectangle 3"/>
          <p:cNvSpPr>
            <a:spLocks noGrp="1" noChangeArrowheads="1"/>
          </p:cNvSpPr>
          <p:nvPr>
            <p:ph type="body" idx="4294967295"/>
          </p:nvPr>
        </p:nvSpPr>
        <p:spPr>
          <a:xfrm>
            <a:off x="182563" y="1052513"/>
            <a:ext cx="8826500" cy="5545137"/>
          </a:xfrm>
        </p:spPr>
        <p:txBody>
          <a:bodyPr/>
          <a:lstStyle/>
          <a:p>
            <a:pPr>
              <a:lnSpc>
                <a:spcPct val="90000"/>
              </a:lnSpc>
              <a:spcBef>
                <a:spcPct val="95000"/>
              </a:spcBef>
              <a:spcAft>
                <a:spcPct val="0"/>
              </a:spcAft>
              <a:buFont typeface="Wingdings" pitchFamily="2" charset="2"/>
              <a:buChar char="q"/>
            </a:pPr>
            <a:r>
              <a:rPr lang="en-US" sz="2400" b="1" dirty="0">
                <a:latin typeface="Calibri" pitchFamily="34" charset="0"/>
              </a:rPr>
              <a:t>PLM, QP and PM (1 day each)</a:t>
            </a:r>
          </a:p>
          <a:p>
            <a:pPr marL="971550" lvl="1">
              <a:lnSpc>
                <a:spcPct val="90000"/>
              </a:lnSpc>
              <a:spcBef>
                <a:spcPct val="30000"/>
              </a:spcBef>
              <a:spcAft>
                <a:spcPct val="0"/>
              </a:spcAft>
              <a:buFont typeface="Wingdings" pitchFamily="2" charset="2"/>
              <a:buChar char="§"/>
            </a:pPr>
            <a:r>
              <a:rPr lang="en-US" sz="2000" dirty="0">
                <a:latin typeface="Calibri" pitchFamily="34" charset="0"/>
              </a:rPr>
              <a:t>Understanding and using the standard business-ready solutions</a:t>
            </a:r>
          </a:p>
          <a:p>
            <a:pPr marL="971550" lvl="1">
              <a:lnSpc>
                <a:spcPct val="90000"/>
              </a:lnSpc>
              <a:spcBef>
                <a:spcPct val="30000"/>
              </a:spcBef>
              <a:spcAft>
                <a:spcPct val="0"/>
              </a:spcAft>
              <a:buFont typeface="Wingdings" pitchFamily="2" charset="2"/>
              <a:buChar char="§"/>
            </a:pPr>
            <a:r>
              <a:rPr lang="en-US" sz="2000" dirty="0">
                <a:latin typeface="Calibri" pitchFamily="34" charset="0"/>
              </a:rPr>
              <a:t>Also see:    on-line help and the tutorials on the Aras website</a:t>
            </a:r>
          </a:p>
          <a:p>
            <a:pPr>
              <a:lnSpc>
                <a:spcPct val="90000"/>
              </a:lnSpc>
              <a:spcBef>
                <a:spcPct val="125000"/>
              </a:spcBef>
              <a:spcAft>
                <a:spcPct val="0"/>
              </a:spcAft>
              <a:buFont typeface="Wingdings" pitchFamily="2" charset="2"/>
              <a:buChar char="q"/>
            </a:pPr>
            <a:r>
              <a:rPr lang="en-US" sz="2400" b="1" dirty="0">
                <a:latin typeface="Calibri" pitchFamily="34" charset="0"/>
              </a:rPr>
              <a:t>Administration (2 days)</a:t>
            </a:r>
          </a:p>
          <a:p>
            <a:pPr marL="971550" lvl="1">
              <a:lnSpc>
                <a:spcPct val="90000"/>
              </a:lnSpc>
              <a:spcBef>
                <a:spcPct val="30000"/>
              </a:spcBef>
              <a:spcAft>
                <a:spcPct val="0"/>
              </a:spcAft>
              <a:buFont typeface="Wingdings" pitchFamily="2" charset="2"/>
              <a:buChar char="§"/>
            </a:pPr>
            <a:r>
              <a:rPr lang="en-US" sz="2000" dirty="0">
                <a:latin typeface="Calibri" pitchFamily="34" charset="0"/>
              </a:rPr>
              <a:t>Understanding Innovator concepts and servers</a:t>
            </a:r>
          </a:p>
          <a:p>
            <a:pPr marL="971550" lvl="1">
              <a:lnSpc>
                <a:spcPct val="90000"/>
              </a:lnSpc>
              <a:spcBef>
                <a:spcPct val="30000"/>
              </a:spcBef>
              <a:spcAft>
                <a:spcPct val="0"/>
              </a:spcAft>
              <a:buFont typeface="Wingdings" pitchFamily="2" charset="2"/>
              <a:buChar char="§"/>
            </a:pPr>
            <a:r>
              <a:rPr lang="en-US" sz="2000" dirty="0">
                <a:latin typeface="Calibri" pitchFamily="34" charset="0"/>
              </a:rPr>
              <a:t>Using the Solutions Studio to build and modify items, forms, lists, permissions, sequences, …</a:t>
            </a:r>
          </a:p>
          <a:p>
            <a:pPr>
              <a:lnSpc>
                <a:spcPct val="90000"/>
              </a:lnSpc>
              <a:spcBef>
                <a:spcPct val="50000"/>
              </a:spcBef>
              <a:spcAft>
                <a:spcPct val="0"/>
              </a:spcAft>
              <a:buFont typeface="Wingdings" pitchFamily="2" charset="2"/>
              <a:buChar char="q"/>
            </a:pPr>
            <a:r>
              <a:rPr lang="en-US" sz="2400" b="1" dirty="0">
                <a:latin typeface="Calibri" pitchFamily="34" charset="0"/>
              </a:rPr>
              <a:t>Workflow (1 day)</a:t>
            </a:r>
          </a:p>
          <a:p>
            <a:pPr marL="971550" lvl="1">
              <a:lnSpc>
                <a:spcPct val="90000"/>
              </a:lnSpc>
              <a:spcBef>
                <a:spcPct val="30000"/>
              </a:spcBef>
              <a:spcAft>
                <a:spcPct val="0"/>
              </a:spcAft>
              <a:buFont typeface="Wingdings" pitchFamily="2" charset="2"/>
              <a:buChar char="§"/>
            </a:pPr>
            <a:r>
              <a:rPr lang="en-US" sz="2000" dirty="0">
                <a:latin typeface="Calibri" pitchFamily="34" charset="0"/>
              </a:rPr>
              <a:t>How to design and implement Workflow process automation</a:t>
            </a:r>
          </a:p>
          <a:p>
            <a:pPr marL="971550" lvl="1">
              <a:lnSpc>
                <a:spcPct val="90000"/>
              </a:lnSpc>
              <a:spcBef>
                <a:spcPct val="30000"/>
              </a:spcBef>
              <a:spcAft>
                <a:spcPct val="0"/>
              </a:spcAft>
              <a:buFont typeface="Wingdings" pitchFamily="2" charset="2"/>
              <a:buChar char="§"/>
            </a:pPr>
            <a:r>
              <a:rPr lang="en-US" sz="2000" dirty="0">
                <a:latin typeface="Calibri" pitchFamily="34" charset="0"/>
              </a:rPr>
              <a:t>Email, Lifecycle and Business Rules integration</a:t>
            </a:r>
          </a:p>
          <a:p>
            <a:pPr>
              <a:lnSpc>
                <a:spcPct val="90000"/>
              </a:lnSpc>
              <a:spcBef>
                <a:spcPct val="50000"/>
              </a:spcBef>
              <a:spcAft>
                <a:spcPct val="0"/>
              </a:spcAft>
              <a:buFont typeface="Wingdings" pitchFamily="2" charset="2"/>
              <a:buChar char="q"/>
            </a:pPr>
            <a:r>
              <a:rPr lang="en-US" sz="2400" b="1" dirty="0">
                <a:latin typeface="Calibri" pitchFamily="34" charset="0"/>
              </a:rPr>
              <a:t>API – Advanced Developer (2 days)</a:t>
            </a:r>
          </a:p>
          <a:p>
            <a:pPr marL="971550" lvl="1">
              <a:lnSpc>
                <a:spcPct val="90000"/>
              </a:lnSpc>
              <a:spcBef>
                <a:spcPct val="30000"/>
              </a:spcBef>
              <a:spcAft>
                <a:spcPct val="0"/>
              </a:spcAft>
              <a:buFont typeface="Wingdings" pitchFamily="2" charset="2"/>
              <a:buChar char="§"/>
            </a:pPr>
            <a:r>
              <a:rPr lang="en-US" sz="2000" dirty="0">
                <a:latin typeface="Calibri" pitchFamily="34" charset="0"/>
              </a:rPr>
              <a:t>Method writing (server and client extensions &amp; business rules)</a:t>
            </a:r>
          </a:p>
          <a:p>
            <a:pPr marL="971550" lvl="1">
              <a:lnSpc>
                <a:spcPct val="90000"/>
              </a:lnSpc>
              <a:spcBef>
                <a:spcPct val="30000"/>
              </a:spcBef>
              <a:spcAft>
                <a:spcPct val="0"/>
              </a:spcAft>
              <a:buFont typeface="Wingdings" pitchFamily="2" charset="2"/>
              <a:buChar char="§"/>
            </a:pPr>
            <a:r>
              <a:rPr lang="en-US" sz="2000" dirty="0">
                <a:latin typeface="Calibri" pitchFamily="34" charset="0"/>
              </a:rPr>
              <a:t>Integration techniques (SOAP, XML, API’s)</a:t>
            </a:r>
            <a:endParaRPr lang="en-US" sz="2000" dirty="0">
              <a:solidFill>
                <a:schemeClr val="bg2"/>
              </a:solidFill>
              <a:latin typeface="Calibri" pitchFamily="34" charset="0"/>
            </a:endParaRPr>
          </a:p>
        </p:txBody>
      </p:sp>
      <p:sp>
        <p:nvSpPr>
          <p:cNvPr id="157701" name="Line 5"/>
          <p:cNvSpPr>
            <a:spLocks noChangeShapeType="1"/>
          </p:cNvSpPr>
          <p:nvPr/>
        </p:nvSpPr>
        <p:spPr bwMode="auto">
          <a:xfrm>
            <a:off x="250825" y="2330450"/>
            <a:ext cx="8331200" cy="0"/>
          </a:xfrm>
          <a:prstGeom prst="line">
            <a:avLst/>
          </a:prstGeom>
          <a:noFill/>
          <a:ln w="9525">
            <a:solidFill>
              <a:schemeClr val="tx1"/>
            </a:solidFill>
            <a:round/>
            <a:headEnd/>
            <a:tailEnd/>
          </a:ln>
          <a:effectLst/>
        </p:spPr>
        <p:txBody>
          <a:bodyPr/>
          <a:lstStyle/>
          <a:p>
            <a:endParaRPr 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Date Placeholder 1"/>
          <p:cNvSpPr>
            <a:spLocks noGrp="1"/>
          </p:cNvSpPr>
          <p:nvPr>
            <p:ph type="dt" sz="half" idx="10"/>
          </p:nvPr>
        </p:nvSpPr>
        <p:spPr/>
        <p:txBody>
          <a:bodyPr/>
          <a:lstStyle/>
          <a:p>
            <a:r>
              <a:rPr lang="en-US"/>
              <a:t>Slide </a:t>
            </a:r>
            <a:fld id="{51CD585C-AB70-4546-AB61-0EABA3C1CA05}" type="slidenum">
              <a:rPr lang="en-US"/>
              <a:pPr/>
              <a:t>26</a:t>
            </a:fld>
            <a:r>
              <a:rPr lang="en-US"/>
              <a:t>	</a:t>
            </a:r>
          </a:p>
        </p:txBody>
      </p:sp>
      <p:sp>
        <p:nvSpPr>
          <p:cNvPr id="196610" name="Title 1"/>
          <p:cNvSpPr>
            <a:spLocks noGrp="1"/>
          </p:cNvSpPr>
          <p:nvPr>
            <p:ph type="title" idx="4294967295"/>
          </p:nvPr>
        </p:nvSpPr>
        <p:spPr>
          <a:xfrm>
            <a:off x="0" y="0"/>
            <a:ext cx="7954963" cy="1038225"/>
          </a:xfrm>
          <a:ln/>
        </p:spPr>
        <p:txBody>
          <a:bodyPr/>
          <a:lstStyle/>
          <a:p>
            <a:r>
              <a:rPr lang="en-US" sz="3600" b="1" dirty="0">
                <a:latin typeface="Calibri" pitchFamily="34" charset="0"/>
              </a:rPr>
              <a:t>MOSS &amp; Aras </a:t>
            </a:r>
            <a:br>
              <a:rPr lang="en-US" sz="3600" b="1" dirty="0">
                <a:latin typeface="Calibri" pitchFamily="34" charset="0"/>
              </a:rPr>
            </a:br>
            <a:r>
              <a:rPr lang="en-US" sz="3600" b="1" dirty="0">
                <a:latin typeface="Calibri" pitchFamily="34" charset="0"/>
              </a:rPr>
              <a:t>Architecture Diagram</a:t>
            </a:r>
          </a:p>
        </p:txBody>
      </p:sp>
      <p:sp>
        <p:nvSpPr>
          <p:cNvPr id="196611" name="Date Placeholder 3"/>
          <p:cNvSpPr txBox="1">
            <a:spLocks noGrp="1"/>
          </p:cNvSpPr>
          <p:nvPr/>
        </p:nvSpPr>
        <p:spPr bwMode="auto">
          <a:xfrm>
            <a:off x="7239000" y="6721475"/>
            <a:ext cx="1905000" cy="152400"/>
          </a:xfrm>
          <a:prstGeom prst="rect">
            <a:avLst/>
          </a:prstGeom>
          <a:noFill/>
          <a:ln w="9525">
            <a:noFill/>
            <a:miter lim="800000"/>
            <a:headEnd/>
            <a:tailEnd/>
          </a:ln>
        </p:spPr>
        <p:txBody>
          <a:bodyPr/>
          <a:lstStyle/>
          <a:p>
            <a:r>
              <a:rPr lang="en-US">
                <a:latin typeface="Calibri" pitchFamily="34" charset="0"/>
              </a:rPr>
              <a:t>Slide </a:t>
            </a:r>
            <a:fld id="{34D5D3A3-74AF-452E-A0FA-E123376A601B}" type="slidenum">
              <a:rPr lang="en-US">
                <a:latin typeface="Calibri" pitchFamily="34" charset="0"/>
              </a:rPr>
              <a:pPr/>
              <a:t>26</a:t>
            </a:fld>
            <a:r>
              <a:rPr lang="en-US">
                <a:latin typeface="Calibri" pitchFamily="34" charset="0"/>
              </a:rPr>
              <a:t>	</a:t>
            </a:r>
          </a:p>
        </p:txBody>
      </p:sp>
      <p:sp>
        <p:nvSpPr>
          <p:cNvPr id="5" name="Rounded Rectangle 4"/>
          <p:cNvSpPr/>
          <p:nvPr/>
        </p:nvSpPr>
        <p:spPr>
          <a:xfrm>
            <a:off x="188913" y="2674938"/>
            <a:ext cx="8534400" cy="2209800"/>
          </a:xfrm>
          <a:prstGeom prst="roundRect">
            <a:avLst/>
          </a:prstGeom>
          <a:gradFill>
            <a:gsLst>
              <a:gs pos="0">
                <a:schemeClr val="accent2">
                  <a:lumMod val="20000"/>
                  <a:lumOff val="80000"/>
                </a:schemeClr>
              </a:gs>
              <a:gs pos="80000">
                <a:schemeClr val="accent2">
                  <a:lumMod val="60000"/>
                  <a:lumOff val="40000"/>
                </a:schemeClr>
              </a:gs>
              <a:gs pos="100000">
                <a:schemeClr val="accent2">
                  <a:lumMod val="75000"/>
                </a:schemeClr>
              </a:gs>
            </a:gsLst>
          </a:gra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a:lstStyle/>
          <a:p>
            <a:pPr algn="ctr" fontAlgn="auto">
              <a:spcBef>
                <a:spcPts val="0"/>
              </a:spcBef>
              <a:spcAft>
                <a:spcPts val="0"/>
              </a:spcAft>
              <a:defRPr/>
            </a:pPr>
            <a:r>
              <a:rPr lang="en-US" b="1" dirty="0">
                <a:solidFill>
                  <a:schemeClr val="tx1"/>
                </a:solidFill>
                <a:effectLst>
                  <a:outerShdw blurRad="38100" dist="38100" dir="2700000" algn="tl">
                    <a:srgbClr val="000000">
                      <a:alpha val="43137"/>
                    </a:srgbClr>
                  </a:outerShdw>
                </a:effectLst>
              </a:rPr>
              <a:t>IIS</a:t>
            </a:r>
          </a:p>
        </p:txBody>
      </p:sp>
      <p:sp>
        <p:nvSpPr>
          <p:cNvPr id="7" name="Rounded Rectangle 6"/>
          <p:cNvSpPr/>
          <p:nvPr/>
        </p:nvSpPr>
        <p:spPr>
          <a:xfrm>
            <a:off x="355600" y="5265738"/>
            <a:ext cx="8221663" cy="1219200"/>
          </a:xfrm>
          <a:prstGeom prst="roundRect">
            <a:avLst/>
          </a:prstGeom>
        </p:spPr>
        <p:style>
          <a:lnRef idx="1">
            <a:schemeClr val="accent2"/>
          </a:lnRef>
          <a:fillRef idx="3">
            <a:schemeClr val="accent2"/>
          </a:fillRef>
          <a:effectRef idx="2">
            <a:schemeClr val="accent2"/>
          </a:effectRef>
          <a:fontRef idx="minor">
            <a:schemeClr val="lt1"/>
          </a:fontRef>
        </p:style>
        <p:txBody>
          <a:bodyPr/>
          <a:lstStyle/>
          <a:p>
            <a:pPr algn="ctr" fontAlgn="auto">
              <a:spcBef>
                <a:spcPts val="0"/>
              </a:spcBef>
              <a:spcAft>
                <a:spcPts val="0"/>
              </a:spcAft>
              <a:defRPr/>
            </a:pPr>
            <a:r>
              <a:rPr lang="en-US" b="1" cap="small" dirty="0">
                <a:solidFill>
                  <a:schemeClr val="tx1"/>
                </a:solidFill>
                <a:effectLst>
                  <a:outerShdw blurRad="38100" dist="38100" dir="2700000" algn="tl">
                    <a:srgbClr val="000000">
                      <a:alpha val="43137"/>
                    </a:srgbClr>
                  </a:outerShdw>
                </a:effectLst>
              </a:rPr>
              <a:t>SQL Server</a:t>
            </a:r>
          </a:p>
        </p:txBody>
      </p:sp>
      <p:sp>
        <p:nvSpPr>
          <p:cNvPr id="8" name="Rounded Rectangle 7"/>
          <p:cNvSpPr/>
          <p:nvPr/>
        </p:nvSpPr>
        <p:spPr>
          <a:xfrm>
            <a:off x="420688" y="1331913"/>
            <a:ext cx="2895600" cy="838200"/>
          </a:xfrm>
          <a:prstGeom prst="roundRect">
            <a:avLst/>
          </a:prstGeom>
        </p:spPr>
        <p:style>
          <a:lnRef idx="1">
            <a:schemeClr val="dk1"/>
          </a:lnRef>
          <a:fillRef idx="2">
            <a:schemeClr val="dk1"/>
          </a:fillRef>
          <a:effectRef idx="1">
            <a:schemeClr val="dk1"/>
          </a:effectRef>
          <a:fontRef idx="minor">
            <a:schemeClr val="dk1"/>
          </a:fontRef>
        </p:style>
        <p:txBody>
          <a:bodyPr/>
          <a:lstStyle/>
          <a:p>
            <a:pPr algn="ctr" fontAlgn="auto">
              <a:spcBef>
                <a:spcPts val="0"/>
              </a:spcBef>
              <a:spcAft>
                <a:spcPts val="0"/>
              </a:spcAft>
              <a:defRPr/>
            </a:pPr>
            <a:r>
              <a:rPr lang="en-US" b="1" cap="small" dirty="0">
                <a:effectLst>
                  <a:outerShdw blurRad="38100" dist="38100" dir="2700000" algn="tl">
                    <a:srgbClr val="000000">
                      <a:alpha val="43137"/>
                    </a:srgbClr>
                  </a:outerShdw>
                </a:effectLst>
              </a:rPr>
              <a:t>Dashboard Designer</a:t>
            </a:r>
          </a:p>
        </p:txBody>
      </p:sp>
      <p:sp>
        <p:nvSpPr>
          <p:cNvPr id="9" name="Rounded Rectangle 8"/>
          <p:cNvSpPr/>
          <p:nvPr/>
        </p:nvSpPr>
        <p:spPr>
          <a:xfrm>
            <a:off x="347663" y="3167063"/>
            <a:ext cx="8229600" cy="1600200"/>
          </a:xfrm>
          <a:prstGeom prst="roundRect">
            <a:avLst/>
          </a:prstGeom>
          <a:gradFill>
            <a:gsLst>
              <a:gs pos="0">
                <a:schemeClr val="tx2">
                  <a:lumMod val="40000"/>
                  <a:lumOff val="60000"/>
                </a:schemeClr>
              </a:gs>
              <a:gs pos="80000">
                <a:schemeClr val="tx2">
                  <a:lumMod val="60000"/>
                  <a:lumOff val="40000"/>
                </a:schemeClr>
              </a:gs>
              <a:gs pos="100000">
                <a:schemeClr val="tx2">
                  <a:lumMod val="20000"/>
                  <a:lumOff val="80000"/>
                </a:schemeClr>
              </a:gs>
            </a:gsLst>
          </a:gradFill>
          <a:ln>
            <a:solidFill>
              <a:schemeClr val="tx2">
                <a:lumMod val="20000"/>
                <a:lumOff val="80000"/>
              </a:schemeClr>
            </a:solidFill>
          </a:ln>
        </p:spPr>
        <p:style>
          <a:lnRef idx="1">
            <a:schemeClr val="accent5"/>
          </a:lnRef>
          <a:fillRef idx="3">
            <a:schemeClr val="accent5"/>
          </a:fillRef>
          <a:effectRef idx="2">
            <a:schemeClr val="accent5"/>
          </a:effectRef>
          <a:fontRef idx="minor">
            <a:schemeClr val="lt1"/>
          </a:fontRef>
        </p:style>
        <p:txBody>
          <a:bodyPr/>
          <a:lstStyle/>
          <a:p>
            <a:pPr fontAlgn="auto">
              <a:spcBef>
                <a:spcPts val="0"/>
              </a:spcBef>
              <a:spcAft>
                <a:spcPts val="0"/>
              </a:spcAft>
              <a:defRPr/>
            </a:pPr>
            <a:r>
              <a:rPr lang="en-US" b="1" cap="small" dirty="0">
                <a:solidFill>
                  <a:schemeClr val="bg1"/>
                </a:solidFill>
                <a:effectLst>
                  <a:outerShdw blurRad="38100" dist="38100" dir="2700000" algn="tl">
                    <a:srgbClr val="000000">
                      <a:alpha val="43137"/>
                    </a:srgbClr>
                  </a:outerShdw>
                </a:effectLst>
              </a:rPr>
              <a:t>		PPS Monitoring Server</a:t>
            </a:r>
          </a:p>
        </p:txBody>
      </p:sp>
      <p:sp>
        <p:nvSpPr>
          <p:cNvPr id="10" name="Rounded Rectangle 9"/>
          <p:cNvSpPr/>
          <p:nvPr/>
        </p:nvSpPr>
        <p:spPr>
          <a:xfrm>
            <a:off x="550863" y="5435600"/>
            <a:ext cx="2895600" cy="914400"/>
          </a:xfrm>
          <a:prstGeom prst="roundRect">
            <a:avLst/>
          </a:prstGeom>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US" dirty="0">
                <a:solidFill>
                  <a:schemeClr val="bg1"/>
                </a:solidFill>
              </a:rPr>
              <a:t>Analysis Services</a:t>
            </a:r>
          </a:p>
        </p:txBody>
      </p:sp>
      <p:sp>
        <p:nvSpPr>
          <p:cNvPr id="12" name="Rounded Rectangle 11"/>
          <p:cNvSpPr/>
          <p:nvPr/>
        </p:nvSpPr>
        <p:spPr>
          <a:xfrm>
            <a:off x="3465513" y="1150938"/>
            <a:ext cx="5181600" cy="1295400"/>
          </a:xfrm>
          <a:prstGeom prst="roundRect">
            <a:avLst/>
          </a:prstGeom>
          <a:ln>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a:lstStyle/>
          <a:p>
            <a:pPr algn="ctr" fontAlgn="auto">
              <a:spcBef>
                <a:spcPts val="0"/>
              </a:spcBef>
              <a:spcAft>
                <a:spcPts val="0"/>
              </a:spcAft>
              <a:defRPr/>
            </a:pPr>
            <a:r>
              <a:rPr lang="en-US" b="1" cap="small" dirty="0">
                <a:effectLst>
                  <a:outerShdw blurRad="38100" dist="38100" dir="2700000" algn="tl">
                    <a:srgbClr val="000000">
                      <a:alpha val="43137"/>
                    </a:srgbClr>
                  </a:outerShdw>
                </a:effectLst>
              </a:rPr>
              <a:t>Internet Explorer</a:t>
            </a:r>
          </a:p>
        </p:txBody>
      </p:sp>
      <p:sp>
        <p:nvSpPr>
          <p:cNvPr id="13" name="Rounded Rectangle 12"/>
          <p:cNvSpPr/>
          <p:nvPr/>
        </p:nvSpPr>
        <p:spPr>
          <a:xfrm>
            <a:off x="5805488" y="1836738"/>
            <a:ext cx="2362200" cy="384175"/>
          </a:xfrm>
          <a:prstGeom prst="roundRect">
            <a:avLst/>
          </a:prstGeom>
          <a:gradFill>
            <a:gsLst>
              <a:gs pos="0">
                <a:schemeClr val="accent4">
                  <a:lumMod val="60000"/>
                  <a:lumOff val="40000"/>
                </a:schemeClr>
              </a:gs>
              <a:gs pos="80000">
                <a:srgbClr val="C00000"/>
              </a:gs>
              <a:gs pos="100000">
                <a:schemeClr val="accent4">
                  <a:lumMod val="60000"/>
                  <a:lumOff val="40000"/>
                </a:schemeClr>
              </a:gs>
            </a:gsLst>
          </a:gradFill>
          <a:ln>
            <a:solidFill>
              <a:srgbClr val="C00000"/>
            </a:solidFill>
          </a:ln>
        </p:spPr>
        <p:style>
          <a:lnRef idx="1">
            <a:schemeClr val="accent2"/>
          </a:lnRef>
          <a:fillRef idx="3">
            <a:schemeClr val="accent2"/>
          </a:fillRef>
          <a:effectRef idx="2">
            <a:schemeClr val="accent2"/>
          </a:effectRef>
          <a:fontRef idx="minor">
            <a:schemeClr val="lt1"/>
          </a:fontRef>
        </p:style>
        <p:txBody>
          <a:bodyPr/>
          <a:lstStyle/>
          <a:p>
            <a:pPr algn="ctr"/>
            <a:r>
              <a:rPr lang="en-US" sz="1400">
                <a:solidFill>
                  <a:srgbClr val="FFFFFF"/>
                </a:solidFill>
                <a:effectLst>
                  <a:outerShdw blurRad="38100" dist="38100" dir="2700000" algn="tl">
                    <a:srgbClr val="000000"/>
                  </a:outerShdw>
                </a:effectLst>
                <a:latin typeface="Calibri" pitchFamily="34" charset="0"/>
              </a:rPr>
              <a:t>PLM WebParts</a:t>
            </a:r>
          </a:p>
        </p:txBody>
      </p:sp>
      <p:sp>
        <p:nvSpPr>
          <p:cNvPr id="15" name="Rounded Rectangle 14"/>
          <p:cNvSpPr/>
          <p:nvPr/>
        </p:nvSpPr>
        <p:spPr>
          <a:xfrm>
            <a:off x="2274888" y="5870575"/>
            <a:ext cx="990600" cy="381000"/>
          </a:xfrm>
          <a:prstGeom prst="roundRect">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a:solidFill>
              <a:schemeClr val="tx2">
                <a:lumMod val="60000"/>
                <a:lumOff val="40000"/>
              </a:schemeClr>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dirty="0">
                <a:solidFill>
                  <a:schemeClr val="bg1"/>
                </a:solidFill>
              </a:rPr>
              <a:t>Cubes</a:t>
            </a:r>
          </a:p>
        </p:txBody>
      </p:sp>
      <p:sp>
        <p:nvSpPr>
          <p:cNvPr id="16" name="Up-Down Arrow 15"/>
          <p:cNvSpPr/>
          <p:nvPr/>
        </p:nvSpPr>
        <p:spPr>
          <a:xfrm>
            <a:off x="2989263" y="4876800"/>
            <a:ext cx="276225" cy="914400"/>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17" name="Up-Down Arrow 16"/>
          <p:cNvSpPr/>
          <p:nvPr/>
        </p:nvSpPr>
        <p:spPr>
          <a:xfrm>
            <a:off x="1690688" y="2217738"/>
            <a:ext cx="304800" cy="990600"/>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18" name="Rounded Rectangle 17"/>
          <p:cNvSpPr/>
          <p:nvPr/>
        </p:nvSpPr>
        <p:spPr>
          <a:xfrm>
            <a:off x="550863" y="3598863"/>
            <a:ext cx="7867650" cy="1031875"/>
          </a:xfrm>
          <a:prstGeom prst="roundRect">
            <a:avLst/>
          </a:prstGeom>
          <a:gradFill>
            <a:gsLst>
              <a:gs pos="0">
                <a:schemeClr val="accent6">
                  <a:lumMod val="60000"/>
                  <a:lumOff val="40000"/>
                </a:schemeClr>
              </a:gs>
              <a:gs pos="80000">
                <a:srgbClr val="FFC000"/>
              </a:gs>
              <a:gs pos="100000">
                <a:schemeClr val="accent6">
                  <a:lumMod val="60000"/>
                  <a:lumOff val="40000"/>
                </a:schemeClr>
              </a:gs>
            </a:gsLst>
          </a:gradFill>
          <a:ln>
            <a:solidFill>
              <a:srgbClr val="FFC000"/>
            </a:solidFill>
          </a:ln>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en-US" sz="2000" dirty="0">
                <a:solidFill>
                  <a:schemeClr val="tx1"/>
                </a:solidFill>
              </a:rPr>
              <a:t>		       SharePoint</a:t>
            </a:r>
          </a:p>
        </p:txBody>
      </p:sp>
      <p:sp>
        <p:nvSpPr>
          <p:cNvPr id="19" name="Rounded Rectangle 18"/>
          <p:cNvSpPr/>
          <p:nvPr/>
        </p:nvSpPr>
        <p:spPr>
          <a:xfrm>
            <a:off x="2932113" y="4143375"/>
            <a:ext cx="2362200" cy="381000"/>
          </a:xfrm>
          <a:prstGeom prst="roundRect">
            <a:avLst/>
          </a:prstGeom>
        </p:spPr>
        <p:style>
          <a:lnRef idx="1">
            <a:schemeClr val="accent6"/>
          </a:lnRef>
          <a:fillRef idx="3">
            <a:schemeClr val="accent6"/>
          </a:fillRef>
          <a:effectRef idx="2">
            <a:schemeClr val="accent6"/>
          </a:effectRef>
          <a:fontRef idx="minor">
            <a:schemeClr val="lt1"/>
          </a:fontRef>
        </p:style>
        <p:txBody>
          <a:bodyPr/>
          <a:lstStyle/>
          <a:p>
            <a:pPr algn="ctr" fontAlgn="auto">
              <a:spcBef>
                <a:spcPts val="0"/>
              </a:spcBef>
              <a:spcAft>
                <a:spcPts val="0"/>
              </a:spcAft>
              <a:defRPr/>
            </a:pPr>
            <a:r>
              <a:rPr lang="en-US" sz="1400" dirty="0">
                <a:solidFill>
                  <a:schemeClr val="tx1"/>
                </a:solidFill>
              </a:rPr>
              <a:t>Dashboard Viewer</a:t>
            </a:r>
          </a:p>
        </p:txBody>
      </p:sp>
      <p:sp>
        <p:nvSpPr>
          <p:cNvPr id="20" name="Up Arrow 19"/>
          <p:cNvSpPr/>
          <p:nvPr/>
        </p:nvSpPr>
        <p:spPr>
          <a:xfrm>
            <a:off x="4684713" y="2446338"/>
            <a:ext cx="381000" cy="167640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22" name="Rounded Rectangle 21"/>
          <p:cNvSpPr/>
          <p:nvPr/>
        </p:nvSpPr>
        <p:spPr>
          <a:xfrm>
            <a:off x="5805488" y="5435600"/>
            <a:ext cx="2362200" cy="914400"/>
          </a:xfrm>
          <a:prstGeom prst="roundRect">
            <a:avLst/>
          </a:prstGeom>
          <a:gradFill>
            <a:gsLst>
              <a:gs pos="0">
                <a:schemeClr val="accent4">
                  <a:lumMod val="60000"/>
                  <a:lumOff val="40000"/>
                </a:schemeClr>
              </a:gs>
              <a:gs pos="80000">
                <a:srgbClr val="C00000"/>
              </a:gs>
              <a:gs pos="100000">
                <a:schemeClr val="accent4">
                  <a:lumMod val="60000"/>
                  <a:lumOff val="40000"/>
                </a:schemeClr>
              </a:gs>
            </a:gsLst>
          </a:gradFill>
          <a:ln>
            <a:solidFill>
              <a:srgbClr val="C00000"/>
            </a:solidFill>
          </a:ln>
        </p:spPr>
        <p:style>
          <a:lnRef idx="1">
            <a:schemeClr val="dk1"/>
          </a:lnRef>
          <a:fillRef idx="3">
            <a:schemeClr val="dk1"/>
          </a:fillRef>
          <a:effectRef idx="2">
            <a:schemeClr val="dk1"/>
          </a:effectRef>
          <a:fontRef idx="minor">
            <a:schemeClr val="lt1"/>
          </a:fontRef>
        </p:style>
        <p:txBody>
          <a:bodyPr/>
          <a:lstStyle/>
          <a:p>
            <a:pPr algn="ctr" fontAlgn="auto">
              <a:spcBef>
                <a:spcPts val="0"/>
              </a:spcBef>
              <a:spcAft>
                <a:spcPts val="0"/>
              </a:spcAft>
              <a:defRPr/>
            </a:pPr>
            <a:r>
              <a:rPr lang="en-US" dirty="0">
                <a:effectLst>
                  <a:outerShdw blurRad="38100" dist="38100" dir="2700000" algn="tl">
                    <a:srgbClr val="000000">
                      <a:alpha val="43137"/>
                    </a:srgbClr>
                  </a:outerShdw>
                </a:effectLst>
              </a:rPr>
              <a:t>PLM Data</a:t>
            </a:r>
          </a:p>
        </p:txBody>
      </p:sp>
      <p:sp>
        <p:nvSpPr>
          <p:cNvPr id="23" name="Left Arrow 22"/>
          <p:cNvSpPr/>
          <p:nvPr/>
        </p:nvSpPr>
        <p:spPr bwMode="auto">
          <a:xfrm>
            <a:off x="3338513" y="5907088"/>
            <a:ext cx="2409825" cy="333375"/>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6" name="Rounded Rectangle 5"/>
          <p:cNvSpPr/>
          <p:nvPr/>
        </p:nvSpPr>
        <p:spPr>
          <a:xfrm>
            <a:off x="5805488" y="4140200"/>
            <a:ext cx="2362200" cy="384175"/>
          </a:xfrm>
          <a:prstGeom prst="roundRect">
            <a:avLst/>
          </a:prstGeom>
          <a:gradFill>
            <a:gsLst>
              <a:gs pos="0">
                <a:schemeClr val="accent4">
                  <a:lumMod val="60000"/>
                  <a:lumOff val="40000"/>
                </a:schemeClr>
              </a:gs>
              <a:gs pos="80000">
                <a:srgbClr val="C00000"/>
              </a:gs>
              <a:gs pos="100000">
                <a:schemeClr val="accent4">
                  <a:lumMod val="60000"/>
                  <a:lumOff val="40000"/>
                </a:schemeClr>
              </a:gs>
            </a:gsLst>
          </a:gradFill>
          <a:ln>
            <a:solidFill>
              <a:srgbClr val="C00000"/>
            </a:solidFill>
          </a:ln>
        </p:spPr>
        <p:style>
          <a:lnRef idx="1">
            <a:schemeClr val="dk1"/>
          </a:lnRef>
          <a:fillRef idx="3">
            <a:schemeClr val="dk1"/>
          </a:fillRef>
          <a:effectRef idx="2">
            <a:schemeClr val="dk1"/>
          </a:effectRef>
          <a:fontRef idx="minor">
            <a:schemeClr val="lt1"/>
          </a:fontRef>
        </p:style>
        <p:txBody>
          <a:bodyPr/>
          <a:lstStyle/>
          <a:p>
            <a:pPr algn="ctr" fontAlgn="auto">
              <a:spcBef>
                <a:spcPts val="0"/>
              </a:spcBef>
              <a:spcAft>
                <a:spcPts val="0"/>
              </a:spcAft>
              <a:defRPr/>
            </a:pPr>
            <a:r>
              <a:rPr lang="en-US" sz="1400" dirty="0">
                <a:effectLst>
                  <a:outerShdw blurRad="38100" dist="38100" dir="2700000" algn="tl">
                    <a:srgbClr val="000000">
                      <a:alpha val="43137"/>
                    </a:srgbClr>
                  </a:outerShdw>
                </a:effectLst>
              </a:rPr>
              <a:t>Aras PLM Libraries</a:t>
            </a:r>
          </a:p>
        </p:txBody>
      </p:sp>
      <p:sp>
        <p:nvSpPr>
          <p:cNvPr id="21" name="Up-Down Arrow 20"/>
          <p:cNvSpPr/>
          <p:nvPr/>
        </p:nvSpPr>
        <p:spPr>
          <a:xfrm>
            <a:off x="6799263" y="4614863"/>
            <a:ext cx="355600" cy="784225"/>
          </a:xfrm>
          <a:prstGeom prst="upDownArrow">
            <a:avLst>
              <a:gd name="adj1" fmla="val 41836"/>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14" name="Up-Down Arrow 13"/>
          <p:cNvSpPr/>
          <p:nvPr/>
        </p:nvSpPr>
        <p:spPr>
          <a:xfrm>
            <a:off x="6843713" y="2297113"/>
            <a:ext cx="268287" cy="1752600"/>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Confidential   ©2005-2009 xPLM Solution GmbH		</a:t>
            </a:r>
            <a:fld id="{567BE322-4F35-4F3B-A2AF-F0317BB4301A}" type="slidenum">
              <a:rPr lang="en-US" altLang="en-US"/>
              <a:pPr/>
              <a:t>27</a:t>
            </a:fld>
            <a:endParaRPr lang="en-US" altLang="en-US"/>
          </a:p>
        </p:txBody>
      </p:sp>
      <p:sp>
        <p:nvSpPr>
          <p:cNvPr id="982018" name="Rectangle 2"/>
          <p:cNvSpPr>
            <a:spLocks noGrp="1" noChangeArrowheads="1"/>
          </p:cNvSpPr>
          <p:nvPr>
            <p:ph type="title"/>
          </p:nvPr>
        </p:nvSpPr>
        <p:spPr>
          <a:xfrm>
            <a:off x="0" y="0"/>
            <a:ext cx="7497763" cy="1143000"/>
          </a:xfrm>
        </p:spPr>
        <p:txBody>
          <a:bodyPr/>
          <a:lstStyle/>
          <a:p>
            <a:r>
              <a:rPr lang="en-US"/>
              <a:t>Pro/Engineer - Innovator Integration</a:t>
            </a:r>
          </a:p>
        </p:txBody>
      </p:sp>
      <p:sp>
        <p:nvSpPr>
          <p:cNvPr id="982019" name="Rectangle 3"/>
          <p:cNvSpPr>
            <a:spLocks noChangeArrowheads="1"/>
          </p:cNvSpPr>
          <p:nvPr/>
        </p:nvSpPr>
        <p:spPr bwMode="auto">
          <a:xfrm>
            <a:off x="296863" y="1449388"/>
            <a:ext cx="3195637" cy="5165725"/>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including generics </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a:t>
            </a:r>
            <a:br>
              <a:rPr kumimoji="1" lang="en-US" sz="1400" smtClean="0">
                <a:solidFill>
                  <a:srgbClr val="000066"/>
                </a:solidFill>
                <a:latin typeface="Arial" charset="0"/>
              </a:rPr>
            </a:br>
            <a:r>
              <a:rPr kumimoji="1" lang="en-US" sz="1400" smtClean="0">
                <a:solidFill>
                  <a:srgbClr val="000066"/>
                </a:solidFill>
                <a:latin typeface="Arial" charset="0"/>
              </a:rPr>
              <a:t>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Pro/E 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p>
          <a:p>
            <a:pPr marL="0" lvl="4" eaLnBrk="0" hangingPunct="0">
              <a:spcBef>
                <a:spcPct val="40000"/>
              </a:spcBef>
            </a:pPr>
            <a:endParaRPr kumimoji="1" lang="en-US" sz="1600" smtClean="0">
              <a:solidFill>
                <a:srgbClr val="0000CC"/>
              </a:solidFill>
              <a:latin typeface="Arial" charset="0"/>
            </a:endParaRPr>
          </a:p>
        </p:txBody>
      </p:sp>
      <p:pic>
        <p:nvPicPr>
          <p:cNvPr id="982020" name="Picture 4"/>
          <p:cNvPicPr>
            <a:picLocks noChangeAspect="1" noChangeArrowheads="1"/>
          </p:cNvPicPr>
          <p:nvPr/>
        </p:nvPicPr>
        <p:blipFill>
          <a:blip r:embed="rId2" cstate="print"/>
          <a:srcRect/>
          <a:stretch>
            <a:fillRect/>
          </a:stretch>
        </p:blipFill>
        <p:spPr bwMode="auto">
          <a:xfrm>
            <a:off x="3311525" y="1403350"/>
            <a:ext cx="5648325" cy="3151188"/>
          </a:xfrm>
          <a:prstGeom prst="rect">
            <a:avLst/>
          </a:prstGeom>
          <a:noFill/>
        </p:spPr>
      </p:pic>
      <p:pic>
        <p:nvPicPr>
          <p:cNvPr id="982021" name="Picture 5"/>
          <p:cNvPicPr>
            <a:picLocks noChangeAspect="1" noChangeArrowheads="1"/>
          </p:cNvPicPr>
          <p:nvPr/>
        </p:nvPicPr>
        <p:blipFill>
          <a:blip r:embed="rId3" cstate="print"/>
          <a:srcRect/>
          <a:stretch>
            <a:fillRect/>
          </a:stretch>
        </p:blipFill>
        <p:spPr bwMode="auto">
          <a:xfrm>
            <a:off x="3267075" y="3743325"/>
            <a:ext cx="3825875" cy="2881313"/>
          </a:xfrm>
          <a:prstGeom prst="rect">
            <a:avLst/>
          </a:prstGeom>
          <a:noFill/>
        </p:spPr>
      </p:pic>
      <p:pic>
        <p:nvPicPr>
          <p:cNvPr id="982022" name="Picture 6"/>
          <p:cNvPicPr>
            <a:picLocks noChangeAspect="1" noChangeArrowheads="1"/>
          </p:cNvPicPr>
          <p:nvPr/>
        </p:nvPicPr>
        <p:blipFill>
          <a:blip r:embed="rId4" cstate="print"/>
          <a:srcRect/>
          <a:stretch>
            <a:fillRect/>
          </a:stretch>
        </p:blipFill>
        <p:spPr bwMode="auto">
          <a:xfrm>
            <a:off x="6551613" y="4651375"/>
            <a:ext cx="2379662" cy="1654175"/>
          </a:xfrm>
          <a:prstGeom prst="rect">
            <a:avLst/>
          </a:prstGeom>
          <a:noFill/>
        </p:spPr>
      </p:pic>
    </p:spTree>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Confidential   ©2005-2009 xPLM Solution GmbH		</a:t>
            </a:r>
            <a:fld id="{64AED0A6-C1C2-4107-83AE-3AA062180B55}" type="slidenum">
              <a:rPr lang="en-US" altLang="en-US"/>
              <a:pPr/>
              <a:t>28</a:t>
            </a:fld>
            <a:endParaRPr lang="en-US" altLang="en-US"/>
          </a:p>
        </p:txBody>
      </p:sp>
      <p:pic>
        <p:nvPicPr>
          <p:cNvPr id="926722" name="Picture 2"/>
          <p:cNvPicPr>
            <a:picLocks noChangeAspect="1" noChangeArrowheads="1"/>
          </p:cNvPicPr>
          <p:nvPr/>
        </p:nvPicPr>
        <p:blipFill>
          <a:blip r:embed="rId2" cstate="print"/>
          <a:srcRect/>
          <a:stretch>
            <a:fillRect/>
          </a:stretch>
        </p:blipFill>
        <p:spPr bwMode="auto">
          <a:xfrm>
            <a:off x="3673475" y="1404938"/>
            <a:ext cx="5219700" cy="3014662"/>
          </a:xfrm>
          <a:prstGeom prst="rect">
            <a:avLst/>
          </a:prstGeom>
          <a:noFill/>
        </p:spPr>
      </p:pic>
      <p:sp>
        <p:nvSpPr>
          <p:cNvPr id="926723" name="Rectangle 3"/>
          <p:cNvSpPr>
            <a:spLocks noGrp="1" noChangeArrowheads="1"/>
          </p:cNvSpPr>
          <p:nvPr>
            <p:ph type="title"/>
          </p:nvPr>
        </p:nvSpPr>
        <p:spPr>
          <a:xfrm>
            <a:off x="0" y="0"/>
            <a:ext cx="7497763" cy="1143000"/>
          </a:xfrm>
        </p:spPr>
        <p:txBody>
          <a:bodyPr/>
          <a:lstStyle/>
          <a:p>
            <a:r>
              <a:rPr lang="en-US"/>
              <a:t>SolidWorks - Innovator Integration</a:t>
            </a:r>
          </a:p>
        </p:txBody>
      </p:sp>
      <p:sp>
        <p:nvSpPr>
          <p:cNvPr id="926724" name="Rectangle 4"/>
          <p:cNvSpPr>
            <a:spLocks noChangeArrowheads="1"/>
          </p:cNvSpPr>
          <p:nvPr/>
        </p:nvSpPr>
        <p:spPr bwMode="auto">
          <a:xfrm>
            <a:off x="296863" y="1449388"/>
            <a:ext cx="3195637" cy="5035550"/>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and configuration</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 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SolidWorks</a:t>
            </a:r>
            <a:br>
              <a:rPr kumimoji="1" lang="en-US" sz="1400" smtClean="0">
                <a:solidFill>
                  <a:srgbClr val="000066"/>
                </a:solidFill>
                <a:latin typeface="Arial" charset="0"/>
              </a:rPr>
            </a:br>
            <a:r>
              <a:rPr kumimoji="1" lang="en-US" sz="1400" smtClean="0">
                <a:solidFill>
                  <a:srgbClr val="000066"/>
                </a:solidFill>
                <a:latin typeface="Arial" charset="0"/>
              </a:rPr>
              <a:t>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endParaRPr kumimoji="1" lang="en-US" sz="1600" smtClean="0">
              <a:solidFill>
                <a:srgbClr val="000066"/>
              </a:solidFill>
              <a:latin typeface="Arial" charset="0"/>
            </a:endParaRPr>
          </a:p>
        </p:txBody>
      </p:sp>
      <p:pic>
        <p:nvPicPr>
          <p:cNvPr id="926725" name="Picture 5"/>
          <p:cNvPicPr>
            <a:picLocks noChangeAspect="1" noChangeArrowheads="1"/>
          </p:cNvPicPr>
          <p:nvPr/>
        </p:nvPicPr>
        <p:blipFill>
          <a:blip r:embed="rId3" cstate="print"/>
          <a:srcRect/>
          <a:stretch>
            <a:fillRect/>
          </a:stretch>
        </p:blipFill>
        <p:spPr bwMode="auto">
          <a:xfrm>
            <a:off x="4392613" y="3484563"/>
            <a:ext cx="4138612" cy="3094037"/>
          </a:xfrm>
          <a:prstGeom prst="rect">
            <a:avLst/>
          </a:prstGeom>
          <a:noFill/>
        </p:spPr>
      </p:pic>
      <p:pic>
        <p:nvPicPr>
          <p:cNvPr id="926726" name="Picture 6"/>
          <p:cNvPicPr>
            <a:picLocks noChangeAspect="1" noChangeArrowheads="1"/>
          </p:cNvPicPr>
          <p:nvPr/>
        </p:nvPicPr>
        <p:blipFill>
          <a:blip r:embed="rId4" cstate="print"/>
          <a:srcRect/>
          <a:stretch>
            <a:fillRect/>
          </a:stretch>
        </p:blipFill>
        <p:spPr bwMode="auto">
          <a:xfrm>
            <a:off x="7272338" y="5724525"/>
            <a:ext cx="1663700" cy="830263"/>
          </a:xfrm>
          <a:prstGeom prst="rect">
            <a:avLst/>
          </a:prstGeom>
          <a:noFill/>
        </p:spPr>
      </p:pic>
    </p:spTree>
  </p:cSld>
  <p:clrMapOvr>
    <a:masterClrMapping/>
  </p:clrMapOvr>
  <p:transition>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Confidential   ©2005-2009 xPLM Solution GmbH		</a:t>
            </a:r>
            <a:fld id="{04BFBA4C-AE54-4E4E-8DF8-99E03FA56359}" type="slidenum">
              <a:rPr lang="en-US" altLang="en-US"/>
              <a:pPr/>
              <a:t>29</a:t>
            </a:fld>
            <a:endParaRPr lang="en-US" altLang="en-US"/>
          </a:p>
        </p:txBody>
      </p:sp>
      <p:sp>
        <p:nvSpPr>
          <p:cNvPr id="927746" name="Rectangle 2"/>
          <p:cNvSpPr>
            <a:spLocks noGrp="1" noChangeArrowheads="1"/>
          </p:cNvSpPr>
          <p:nvPr>
            <p:ph type="title"/>
          </p:nvPr>
        </p:nvSpPr>
        <p:spPr>
          <a:xfrm>
            <a:off x="0" y="0"/>
            <a:ext cx="7497763" cy="1143000"/>
          </a:xfrm>
        </p:spPr>
        <p:txBody>
          <a:bodyPr/>
          <a:lstStyle/>
          <a:p>
            <a:r>
              <a:rPr lang="en-US"/>
              <a:t>Autodesk Inventor - Innovator Integration</a:t>
            </a:r>
          </a:p>
        </p:txBody>
      </p:sp>
      <p:sp>
        <p:nvSpPr>
          <p:cNvPr id="927747" name="Rectangle 3"/>
          <p:cNvSpPr>
            <a:spLocks noChangeArrowheads="1"/>
          </p:cNvSpPr>
          <p:nvPr/>
        </p:nvSpPr>
        <p:spPr bwMode="auto">
          <a:xfrm>
            <a:off x="296863" y="1449388"/>
            <a:ext cx="3195637" cy="5378450"/>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 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Inventor 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p>
          <a:p>
            <a:pPr marL="0" lvl="4" eaLnBrk="0" hangingPunct="0">
              <a:spcBef>
                <a:spcPct val="40000"/>
              </a:spcBef>
            </a:pPr>
            <a:endParaRPr kumimoji="1" lang="en-US" sz="1600" smtClean="0">
              <a:solidFill>
                <a:srgbClr val="000066"/>
              </a:solidFill>
              <a:latin typeface="Arial" charset="0"/>
            </a:endParaRPr>
          </a:p>
        </p:txBody>
      </p:sp>
      <p:pic>
        <p:nvPicPr>
          <p:cNvPr id="927748" name="Picture 4"/>
          <p:cNvPicPr>
            <a:picLocks noChangeAspect="1" noChangeArrowheads="1"/>
          </p:cNvPicPr>
          <p:nvPr/>
        </p:nvPicPr>
        <p:blipFill>
          <a:blip r:embed="rId2" cstate="print"/>
          <a:srcRect/>
          <a:stretch>
            <a:fillRect/>
          </a:stretch>
        </p:blipFill>
        <p:spPr bwMode="auto">
          <a:xfrm>
            <a:off x="3492500" y="1449388"/>
            <a:ext cx="5400675" cy="3394075"/>
          </a:xfrm>
          <a:prstGeom prst="rect">
            <a:avLst/>
          </a:prstGeom>
          <a:noFill/>
        </p:spPr>
      </p:pic>
      <p:pic>
        <p:nvPicPr>
          <p:cNvPr id="927749" name="Picture 5"/>
          <p:cNvPicPr>
            <a:picLocks noChangeAspect="1" noChangeArrowheads="1"/>
          </p:cNvPicPr>
          <p:nvPr/>
        </p:nvPicPr>
        <p:blipFill>
          <a:blip r:embed="rId3" cstate="print"/>
          <a:srcRect/>
          <a:stretch>
            <a:fillRect/>
          </a:stretch>
        </p:blipFill>
        <p:spPr bwMode="auto">
          <a:xfrm>
            <a:off x="4932363" y="3024188"/>
            <a:ext cx="4090987" cy="2862262"/>
          </a:xfrm>
          <a:prstGeom prst="rect">
            <a:avLst/>
          </a:prstGeom>
          <a:noFill/>
        </p:spPr>
      </p:pic>
      <p:pic>
        <p:nvPicPr>
          <p:cNvPr id="927750" name="Picture 6"/>
          <p:cNvPicPr>
            <a:picLocks noChangeAspect="1" noChangeArrowheads="1"/>
          </p:cNvPicPr>
          <p:nvPr/>
        </p:nvPicPr>
        <p:blipFill>
          <a:blip r:embed="rId4" cstate="print"/>
          <a:srcRect/>
          <a:stretch>
            <a:fillRect/>
          </a:stretch>
        </p:blipFill>
        <p:spPr bwMode="auto">
          <a:xfrm>
            <a:off x="3762375" y="4824413"/>
            <a:ext cx="4718050" cy="1714500"/>
          </a:xfrm>
          <a:prstGeom prst="rect">
            <a:avLst/>
          </a:prstGeom>
          <a:noFill/>
        </p:spPr>
      </p:pic>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Slide </a:t>
            </a:r>
            <a:fld id="{4C5104D1-5734-4949-A28E-DEABB5CE8FF4}" type="slidenum">
              <a:rPr lang="en-US"/>
              <a:pPr/>
              <a:t>3</a:t>
            </a:fld>
            <a:r>
              <a:rPr lang="en-US"/>
              <a:t>	</a:t>
            </a:r>
          </a:p>
        </p:txBody>
      </p:sp>
      <p:sp>
        <p:nvSpPr>
          <p:cNvPr id="162818" name="Title 1"/>
          <p:cNvSpPr>
            <a:spLocks noGrp="1"/>
          </p:cNvSpPr>
          <p:nvPr>
            <p:ph type="title" idx="4294967295"/>
          </p:nvPr>
        </p:nvSpPr>
        <p:spPr>
          <a:xfrm>
            <a:off x="0" y="0"/>
            <a:ext cx="7105650" cy="1000126"/>
          </a:xfrm>
          <a:ln/>
        </p:spPr>
        <p:txBody>
          <a:bodyPr/>
          <a:lstStyle/>
          <a:p>
            <a:r>
              <a:rPr lang="en-US" sz="3200" b="1" dirty="0" smtClean="0">
                <a:latin typeface="Calibri" pitchFamily="34" charset="0"/>
              </a:rPr>
              <a:t>Top Five Concerns about PLM Systems</a:t>
            </a:r>
            <a:endParaRPr lang="en-US" sz="3200" dirty="0">
              <a:latin typeface="Calibri" pitchFamily="34" charset="0"/>
            </a:endParaRPr>
          </a:p>
        </p:txBody>
      </p:sp>
      <p:sp>
        <p:nvSpPr>
          <p:cNvPr id="162819" name="Content Placeholder 2"/>
          <p:cNvSpPr>
            <a:spLocks noGrp="1"/>
          </p:cNvSpPr>
          <p:nvPr>
            <p:ph idx="4294967295"/>
          </p:nvPr>
        </p:nvSpPr>
        <p:spPr>
          <a:xfrm>
            <a:off x="1" y="1038225"/>
            <a:ext cx="9144000" cy="5592763"/>
          </a:xfrm>
          <a:ln/>
        </p:spPr>
        <p:txBody>
          <a:bodyPr/>
          <a:lstStyle/>
          <a:p>
            <a:pPr>
              <a:spcBef>
                <a:spcPts val="600"/>
              </a:spcBef>
              <a:spcAft>
                <a:spcPts val="0"/>
              </a:spcAft>
              <a:buFont typeface="+mj-lt"/>
              <a:buAutoNum type="arabicPeriod"/>
            </a:pPr>
            <a:r>
              <a:rPr lang="en-US" sz="2400" b="1" dirty="0" smtClean="0">
                <a:latin typeface="Calibri" pitchFamily="34" charset="0"/>
              </a:rPr>
              <a:t>PLM Doesn’t Deliver Business Requirements</a:t>
            </a:r>
            <a:endParaRPr lang="en-US" sz="2400" b="1" dirty="0">
              <a:latin typeface="Calibri" pitchFamily="34" charset="0"/>
            </a:endParaRPr>
          </a:p>
          <a:p>
            <a:pPr lvl="1">
              <a:spcBef>
                <a:spcPts val="600"/>
              </a:spcBef>
              <a:spcAft>
                <a:spcPct val="40000"/>
              </a:spcAft>
              <a:buFont typeface="Wingdings" pitchFamily="2" charset="2"/>
              <a:buChar char="§"/>
            </a:pPr>
            <a:r>
              <a:rPr lang="en-US" sz="2000" dirty="0" smtClean="0">
                <a:latin typeface="Calibri" pitchFamily="34" charset="0"/>
              </a:rPr>
              <a:t>Introducing new Products is not just a CAD Design Problem</a:t>
            </a:r>
          </a:p>
          <a:p>
            <a:pPr>
              <a:spcBef>
                <a:spcPts val="1500"/>
              </a:spcBef>
              <a:spcAft>
                <a:spcPts val="0"/>
              </a:spcAft>
              <a:buFont typeface="+mj-lt"/>
              <a:buAutoNum type="arabicPeriod"/>
            </a:pPr>
            <a:r>
              <a:rPr lang="en-US" sz="2400" b="1" dirty="0" smtClean="0">
                <a:latin typeface="Calibri" pitchFamily="34" charset="0"/>
              </a:rPr>
              <a:t>Upgrades to New Versions</a:t>
            </a:r>
          </a:p>
          <a:p>
            <a:pPr lvl="1">
              <a:spcBef>
                <a:spcPts val="600"/>
              </a:spcBef>
              <a:spcAft>
                <a:spcPct val="40000"/>
              </a:spcAft>
              <a:buFont typeface="Wingdings" pitchFamily="2" charset="2"/>
              <a:buChar char="§"/>
            </a:pPr>
            <a:r>
              <a:rPr lang="en-US" sz="2000" dirty="0" smtClean="0">
                <a:latin typeface="Calibri" pitchFamily="34" charset="0"/>
              </a:rPr>
              <a:t>Expensive &amp; Sometimes even Impossible to Upgrade PLM Software</a:t>
            </a:r>
          </a:p>
          <a:p>
            <a:pPr>
              <a:spcBef>
                <a:spcPts val="2400"/>
              </a:spcBef>
              <a:spcAft>
                <a:spcPts val="300"/>
              </a:spcAft>
              <a:buFont typeface="+mj-lt"/>
              <a:buAutoNum type="arabicPeriod"/>
            </a:pPr>
            <a:r>
              <a:rPr lang="en-US" sz="2400" b="1" dirty="0" smtClean="0">
                <a:latin typeface="Calibri" pitchFamily="34" charset="0"/>
              </a:rPr>
              <a:t>Integration and Support for Cross Functional Processes</a:t>
            </a:r>
            <a:endParaRPr lang="en-US" sz="2400" b="1" dirty="0">
              <a:latin typeface="Calibri" pitchFamily="34" charset="0"/>
            </a:endParaRPr>
          </a:p>
          <a:p>
            <a:pPr lvl="1">
              <a:spcBef>
                <a:spcPts val="0"/>
              </a:spcBef>
              <a:spcAft>
                <a:spcPct val="40000"/>
              </a:spcAft>
              <a:buFont typeface="Wingdings" pitchFamily="2" charset="2"/>
              <a:buChar char="§"/>
            </a:pPr>
            <a:r>
              <a:rPr lang="en-US" sz="2000" dirty="0">
                <a:latin typeface="Calibri" pitchFamily="34" charset="0"/>
              </a:rPr>
              <a:t>Lots of </a:t>
            </a:r>
            <a:r>
              <a:rPr lang="en-US" sz="2000" dirty="0" smtClean="0">
                <a:latin typeface="Calibri" pitchFamily="34" charset="0"/>
              </a:rPr>
              <a:t>People </a:t>
            </a:r>
            <a:r>
              <a:rPr lang="en-US" sz="2000" dirty="0">
                <a:latin typeface="Calibri" pitchFamily="34" charset="0"/>
              </a:rPr>
              <a:t>need </a:t>
            </a:r>
            <a:r>
              <a:rPr lang="en-US" sz="2000" dirty="0" smtClean="0">
                <a:latin typeface="Calibri" pitchFamily="34" charset="0"/>
              </a:rPr>
              <a:t>Access</a:t>
            </a:r>
            <a:r>
              <a:rPr lang="en-US" sz="2000" dirty="0">
                <a:latin typeface="Calibri" pitchFamily="34" charset="0"/>
              </a:rPr>
              <a:t>, not just </a:t>
            </a:r>
            <a:r>
              <a:rPr lang="en-US" sz="2000" dirty="0" smtClean="0">
                <a:latin typeface="Calibri" pitchFamily="34" charset="0"/>
              </a:rPr>
              <a:t>Engineering</a:t>
            </a:r>
            <a:endParaRPr lang="en-US" sz="2000" dirty="0">
              <a:latin typeface="Calibri" pitchFamily="34" charset="0"/>
            </a:endParaRPr>
          </a:p>
          <a:p>
            <a:pPr marL="1027113" lvl="2">
              <a:lnSpc>
                <a:spcPct val="50000"/>
              </a:lnSpc>
              <a:spcBef>
                <a:spcPct val="0"/>
              </a:spcBef>
              <a:spcAft>
                <a:spcPts val="700"/>
              </a:spcAft>
              <a:buFont typeface="Wingdings" pitchFamily="2" charset="2"/>
              <a:buNone/>
            </a:pPr>
            <a:r>
              <a:rPr lang="en-US" sz="1800" dirty="0">
                <a:latin typeface="Calibri" pitchFamily="34" charset="0"/>
              </a:rPr>
              <a:t>Product Management, Quality, Operations, Sourcing, Procurement</a:t>
            </a:r>
          </a:p>
          <a:p>
            <a:pPr marL="1027113" lvl="2">
              <a:lnSpc>
                <a:spcPct val="50000"/>
              </a:lnSpc>
              <a:spcBef>
                <a:spcPct val="0"/>
              </a:spcBef>
              <a:spcAft>
                <a:spcPts val="0"/>
              </a:spcAft>
              <a:buFont typeface="Wingdings" pitchFamily="2" charset="2"/>
              <a:buNone/>
            </a:pPr>
            <a:r>
              <a:rPr lang="en-US" sz="1800" dirty="0">
                <a:latin typeface="Calibri" pitchFamily="34" charset="0"/>
              </a:rPr>
              <a:t>Suppliers, Outsourced Manufacturing, Outside Design &amp; Engineering</a:t>
            </a:r>
          </a:p>
          <a:p>
            <a:pPr>
              <a:lnSpc>
                <a:spcPct val="95000"/>
              </a:lnSpc>
              <a:spcBef>
                <a:spcPts val="2400"/>
              </a:spcBef>
              <a:spcAft>
                <a:spcPts val="600"/>
              </a:spcAft>
              <a:buFont typeface="+mj-lt"/>
              <a:buAutoNum type="arabicPeriod"/>
            </a:pPr>
            <a:r>
              <a:rPr lang="en-US" sz="2400" b="1" dirty="0" smtClean="0">
                <a:latin typeface="Calibri" pitchFamily="34" charset="0"/>
              </a:rPr>
              <a:t>Expensive Change Management</a:t>
            </a:r>
          </a:p>
          <a:p>
            <a:pPr lvl="1">
              <a:lnSpc>
                <a:spcPct val="95000"/>
              </a:lnSpc>
              <a:spcBef>
                <a:spcPts val="0"/>
              </a:spcBef>
              <a:spcAft>
                <a:spcPct val="40000"/>
              </a:spcAft>
              <a:buFont typeface="Wingdings" pitchFamily="2" charset="2"/>
              <a:buChar char="§"/>
            </a:pPr>
            <a:r>
              <a:rPr lang="en-US" sz="2000" dirty="0" smtClean="0">
                <a:latin typeface="Calibri" pitchFamily="34" charset="0"/>
              </a:rPr>
              <a:t>Not Flexible Enough to Automate Company-Specific Processes</a:t>
            </a:r>
          </a:p>
          <a:p>
            <a:pPr>
              <a:lnSpc>
                <a:spcPct val="95000"/>
              </a:lnSpc>
              <a:spcBef>
                <a:spcPts val="1800"/>
              </a:spcBef>
              <a:spcAft>
                <a:spcPts val="600"/>
              </a:spcAft>
              <a:buFont typeface="+mj-lt"/>
              <a:buAutoNum type="arabicPeriod"/>
            </a:pPr>
            <a:r>
              <a:rPr lang="en-US" sz="2400" b="1" dirty="0" smtClean="0">
                <a:latin typeface="Calibri" pitchFamily="34" charset="0"/>
              </a:rPr>
              <a:t>High Total Cost of Ownership</a:t>
            </a:r>
            <a:endParaRPr lang="en-US" sz="2400" b="1" dirty="0">
              <a:latin typeface="Calibri" pitchFamily="34" charset="0"/>
            </a:endParaRPr>
          </a:p>
        </p:txBody>
      </p:sp>
      <p:sp>
        <p:nvSpPr>
          <p:cNvPr id="5" name="TextBox 4"/>
          <p:cNvSpPr txBox="1"/>
          <p:nvPr/>
        </p:nvSpPr>
        <p:spPr>
          <a:xfrm>
            <a:off x="2801258" y="6262008"/>
            <a:ext cx="6323694" cy="523220"/>
          </a:xfrm>
          <a:prstGeom prst="rect">
            <a:avLst/>
          </a:prstGeom>
          <a:noFill/>
        </p:spPr>
        <p:txBody>
          <a:bodyPr wrap="square" lIns="0" rIns="0" rtlCol="0">
            <a:spAutoFit/>
          </a:bodyPr>
          <a:lstStyle/>
          <a:p>
            <a:r>
              <a:rPr lang="en-US" sz="2800" b="1" dirty="0" smtClean="0">
                <a:solidFill>
                  <a:srgbClr val="FF0000"/>
                </a:solidFill>
              </a:rPr>
              <a:t>source:  </a:t>
            </a:r>
            <a:r>
              <a:rPr lang="en-US" sz="2800" b="1" dirty="0" smtClean="0">
                <a:solidFill>
                  <a:srgbClr val="FF0000"/>
                </a:solidFill>
                <a:latin typeface="Calibri" pitchFamily="34" charset="0"/>
              </a:rPr>
              <a:t>www.plmtwine.com    </a:t>
            </a:r>
            <a:r>
              <a:rPr lang="en-US" sz="2000" b="1" dirty="0" smtClean="0">
                <a:solidFill>
                  <a:srgbClr val="FF0000"/>
                </a:solidFill>
                <a:latin typeface="Calibri" pitchFamily="34" charset="0"/>
              </a:rPr>
              <a:t>June 1,2010 </a:t>
            </a:r>
            <a:endParaRPr lang="en-US" sz="2800" b="1" dirty="0">
              <a:solidFill>
                <a:srgbClr val="FF0000"/>
              </a:solidFill>
            </a:endParaRPr>
          </a:p>
        </p:txBody>
      </p:sp>
    </p:spTree>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r>
              <a:rPr lang="en-US" altLang="en-US"/>
              <a:t>Confidential   ©2005-2009 xPLM Solution GmbH		</a:t>
            </a:r>
            <a:fld id="{D658A693-BEEB-45A9-9DA1-D33041E3C9C7}" type="slidenum">
              <a:rPr lang="en-US" altLang="en-US"/>
              <a:pPr/>
              <a:t>30</a:t>
            </a:fld>
            <a:endParaRPr lang="en-US" altLang="en-US"/>
          </a:p>
        </p:txBody>
      </p:sp>
      <p:pic>
        <p:nvPicPr>
          <p:cNvPr id="929794" name="Picture 2"/>
          <p:cNvPicPr>
            <a:picLocks noChangeAspect="1" noChangeArrowheads="1"/>
          </p:cNvPicPr>
          <p:nvPr/>
        </p:nvPicPr>
        <p:blipFill>
          <a:blip r:embed="rId2" cstate="print"/>
          <a:srcRect/>
          <a:stretch>
            <a:fillRect/>
          </a:stretch>
        </p:blipFill>
        <p:spPr bwMode="auto">
          <a:xfrm>
            <a:off x="6619875" y="5348288"/>
            <a:ext cx="2227263" cy="1320800"/>
          </a:xfrm>
          <a:prstGeom prst="rect">
            <a:avLst/>
          </a:prstGeom>
          <a:noFill/>
        </p:spPr>
      </p:pic>
      <p:sp>
        <p:nvSpPr>
          <p:cNvPr id="929795" name="Rectangle 3"/>
          <p:cNvSpPr>
            <a:spLocks noGrp="1" noChangeArrowheads="1"/>
          </p:cNvSpPr>
          <p:nvPr>
            <p:ph type="title"/>
          </p:nvPr>
        </p:nvSpPr>
        <p:spPr>
          <a:xfrm>
            <a:off x="0" y="0"/>
            <a:ext cx="7497763" cy="1143000"/>
          </a:xfrm>
        </p:spPr>
        <p:txBody>
          <a:bodyPr/>
          <a:lstStyle/>
          <a:p>
            <a:r>
              <a:rPr lang="en-US"/>
              <a:t>Catia - Innovator Integration</a:t>
            </a:r>
          </a:p>
        </p:txBody>
      </p:sp>
      <p:sp>
        <p:nvSpPr>
          <p:cNvPr id="929796" name="Rectangle 4"/>
          <p:cNvSpPr>
            <a:spLocks noChangeArrowheads="1"/>
          </p:cNvSpPr>
          <p:nvPr/>
        </p:nvSpPr>
        <p:spPr bwMode="auto">
          <a:xfrm>
            <a:off x="296863" y="1449388"/>
            <a:ext cx="3195637" cy="5165725"/>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 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Catia 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p>
          <a:p>
            <a:pPr marL="0" lvl="4" eaLnBrk="0" hangingPunct="0">
              <a:spcBef>
                <a:spcPct val="40000"/>
              </a:spcBef>
            </a:pPr>
            <a:endParaRPr kumimoji="1" lang="en-US" sz="1600" smtClean="0">
              <a:solidFill>
                <a:srgbClr val="000066"/>
              </a:solidFill>
              <a:latin typeface="Arial" charset="0"/>
            </a:endParaRPr>
          </a:p>
        </p:txBody>
      </p:sp>
      <p:pic>
        <p:nvPicPr>
          <p:cNvPr id="929797" name="Picture 5"/>
          <p:cNvPicPr>
            <a:picLocks noChangeAspect="1" noChangeArrowheads="1"/>
          </p:cNvPicPr>
          <p:nvPr/>
        </p:nvPicPr>
        <p:blipFill>
          <a:blip r:embed="rId3" cstate="print"/>
          <a:srcRect/>
          <a:stretch>
            <a:fillRect/>
          </a:stretch>
        </p:blipFill>
        <p:spPr bwMode="auto">
          <a:xfrm>
            <a:off x="4121150" y="1403350"/>
            <a:ext cx="4860925" cy="2835275"/>
          </a:xfrm>
          <a:prstGeom prst="rect">
            <a:avLst/>
          </a:prstGeom>
          <a:noFill/>
        </p:spPr>
      </p:pic>
      <p:pic>
        <p:nvPicPr>
          <p:cNvPr id="929798" name="Picture 6"/>
          <p:cNvPicPr>
            <a:picLocks noChangeAspect="1" noChangeArrowheads="1"/>
          </p:cNvPicPr>
          <p:nvPr/>
        </p:nvPicPr>
        <p:blipFill>
          <a:blip r:embed="rId4" cstate="print"/>
          <a:srcRect/>
          <a:stretch>
            <a:fillRect/>
          </a:stretch>
        </p:blipFill>
        <p:spPr bwMode="auto">
          <a:xfrm>
            <a:off x="3311525" y="3249613"/>
            <a:ext cx="3733800" cy="2328862"/>
          </a:xfrm>
          <a:prstGeom prst="rect">
            <a:avLst/>
          </a:prstGeom>
          <a:noFill/>
        </p:spPr>
      </p:pic>
      <p:pic>
        <p:nvPicPr>
          <p:cNvPr id="929799" name="Picture 7"/>
          <p:cNvPicPr>
            <a:picLocks noChangeAspect="1" noChangeArrowheads="1"/>
          </p:cNvPicPr>
          <p:nvPr/>
        </p:nvPicPr>
        <p:blipFill>
          <a:blip r:embed="rId5" cstate="print"/>
          <a:srcRect/>
          <a:stretch>
            <a:fillRect/>
          </a:stretch>
        </p:blipFill>
        <p:spPr bwMode="auto">
          <a:xfrm>
            <a:off x="6867525" y="4284663"/>
            <a:ext cx="2051050" cy="1071562"/>
          </a:xfrm>
          <a:prstGeom prst="rect">
            <a:avLst/>
          </a:prstGeom>
          <a:noFill/>
        </p:spPr>
      </p:pic>
      <p:pic>
        <p:nvPicPr>
          <p:cNvPr id="929800" name="Picture 8"/>
          <p:cNvPicPr>
            <a:picLocks noChangeAspect="1" noChangeArrowheads="1"/>
          </p:cNvPicPr>
          <p:nvPr/>
        </p:nvPicPr>
        <p:blipFill>
          <a:blip r:embed="rId6" cstate="print"/>
          <a:srcRect/>
          <a:stretch>
            <a:fillRect/>
          </a:stretch>
        </p:blipFill>
        <p:spPr bwMode="auto">
          <a:xfrm>
            <a:off x="3492500" y="4891088"/>
            <a:ext cx="2970213" cy="1854200"/>
          </a:xfrm>
          <a:prstGeom prst="rect">
            <a:avLst/>
          </a:prstGeom>
          <a:noFill/>
        </p:spPr>
      </p:pic>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Confidential   ©2005-2009 xPLM Solution GmbH		</a:t>
            </a:r>
            <a:fld id="{BF734E16-C38E-4AB7-BDD9-595200C0BEB5}" type="slidenum">
              <a:rPr lang="en-US" altLang="en-US"/>
              <a:pPr/>
              <a:t>31</a:t>
            </a:fld>
            <a:endParaRPr lang="en-US" altLang="en-US"/>
          </a:p>
        </p:txBody>
      </p:sp>
      <p:sp>
        <p:nvSpPr>
          <p:cNvPr id="930818" name="Rectangle 2"/>
          <p:cNvSpPr>
            <a:spLocks noGrp="1" noChangeArrowheads="1"/>
          </p:cNvSpPr>
          <p:nvPr>
            <p:ph type="title"/>
          </p:nvPr>
        </p:nvSpPr>
        <p:spPr/>
        <p:txBody>
          <a:bodyPr/>
          <a:lstStyle/>
          <a:p>
            <a:r>
              <a:rPr lang="en-US"/>
              <a:t>AutoCAD - Innovator Integration</a:t>
            </a:r>
          </a:p>
        </p:txBody>
      </p:sp>
      <p:pic>
        <p:nvPicPr>
          <p:cNvPr id="930819" name="Picture 3"/>
          <p:cNvPicPr>
            <a:picLocks noChangeAspect="1" noChangeArrowheads="1"/>
          </p:cNvPicPr>
          <p:nvPr/>
        </p:nvPicPr>
        <p:blipFill>
          <a:blip r:embed="rId2" cstate="print"/>
          <a:srcRect l="9232" t="6604" r="10664" b="-520"/>
          <a:stretch>
            <a:fillRect/>
          </a:stretch>
        </p:blipFill>
        <p:spPr bwMode="auto">
          <a:xfrm>
            <a:off x="3536950" y="1314450"/>
            <a:ext cx="5310188" cy="3890963"/>
          </a:xfrm>
          <a:prstGeom prst="rect">
            <a:avLst/>
          </a:prstGeom>
          <a:noFill/>
          <a:ln w="19050">
            <a:noFill/>
            <a:prstDash val="sysDot"/>
            <a:miter lim="800000"/>
            <a:headEnd/>
            <a:tailEnd/>
          </a:ln>
          <a:effectLst/>
        </p:spPr>
      </p:pic>
      <p:pic>
        <p:nvPicPr>
          <p:cNvPr id="930820" name="Picture 4"/>
          <p:cNvPicPr>
            <a:picLocks noChangeAspect="1" noChangeArrowheads="1"/>
          </p:cNvPicPr>
          <p:nvPr/>
        </p:nvPicPr>
        <p:blipFill>
          <a:blip r:embed="rId3" cstate="print"/>
          <a:srcRect l="9283" t="6708" r="10439"/>
          <a:stretch>
            <a:fillRect/>
          </a:stretch>
        </p:blipFill>
        <p:spPr bwMode="auto">
          <a:xfrm>
            <a:off x="3176588" y="2963863"/>
            <a:ext cx="5040312" cy="3660775"/>
          </a:xfrm>
          <a:prstGeom prst="rect">
            <a:avLst/>
          </a:prstGeom>
          <a:noFill/>
          <a:ln w="19050">
            <a:noFill/>
            <a:prstDash val="sysDot"/>
            <a:miter lim="800000"/>
            <a:headEnd/>
            <a:tailEnd/>
          </a:ln>
          <a:effectLst/>
        </p:spPr>
      </p:pic>
      <p:pic>
        <p:nvPicPr>
          <p:cNvPr id="930821" name="Picture 5"/>
          <p:cNvPicPr>
            <a:picLocks noChangeAspect="1" noChangeArrowheads="1"/>
          </p:cNvPicPr>
          <p:nvPr/>
        </p:nvPicPr>
        <p:blipFill>
          <a:blip r:embed="rId4" cstate="print"/>
          <a:srcRect l="28970" t="22250" r="42616" b="18686"/>
          <a:stretch>
            <a:fillRect/>
          </a:stretch>
        </p:blipFill>
        <p:spPr bwMode="auto">
          <a:xfrm>
            <a:off x="7316788" y="4373563"/>
            <a:ext cx="1628775" cy="2116137"/>
          </a:xfrm>
          <a:prstGeom prst="rect">
            <a:avLst/>
          </a:prstGeom>
          <a:noFill/>
          <a:ln w="19050">
            <a:noFill/>
            <a:prstDash val="sysDot"/>
            <a:miter lim="800000"/>
            <a:headEnd/>
            <a:tailEnd/>
          </a:ln>
          <a:effectLst/>
        </p:spPr>
      </p:pic>
      <p:sp>
        <p:nvSpPr>
          <p:cNvPr id="930822" name="Rectangle 6"/>
          <p:cNvSpPr>
            <a:spLocks noChangeArrowheads="1"/>
          </p:cNvSpPr>
          <p:nvPr/>
        </p:nvSpPr>
        <p:spPr bwMode="auto">
          <a:xfrm>
            <a:off x="296863" y="1449388"/>
            <a:ext cx="3195637" cy="4868862"/>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mtClean="0">
                <a:solidFill>
                  <a:srgbClr val="000066"/>
                </a:solidFill>
                <a:latin typeface="Arial" charset="0"/>
              </a:rPr>
              <a:t>Integrated in the Innovator</a:t>
            </a:r>
            <a:br>
              <a:rPr kumimoji="1" lang="en-US" smtClean="0">
                <a:solidFill>
                  <a:srgbClr val="000066"/>
                </a:solidFill>
                <a:latin typeface="Arial" charset="0"/>
              </a:rPr>
            </a:br>
            <a:r>
              <a:rPr kumimoji="1" lang="en-US" smtClean="0">
                <a:solidFill>
                  <a:srgbClr val="000066"/>
                </a:solidFill>
                <a:latin typeface="Arial" charset="0"/>
              </a:rPr>
              <a:t>User Interface</a:t>
            </a:r>
          </a:p>
          <a:p>
            <a:pPr marL="0" lvl="4" eaLnBrk="0" hangingPunct="0">
              <a:spcBef>
                <a:spcPct val="40000"/>
              </a:spcBef>
            </a:pPr>
            <a:r>
              <a:rPr kumimoji="1" lang="en-US" smtClean="0">
                <a:solidFill>
                  <a:srgbClr val="000066"/>
                </a:solidFill>
                <a:latin typeface="Arial" charset="0"/>
              </a:rPr>
              <a:t>Load and save of CAD</a:t>
            </a:r>
            <a:br>
              <a:rPr kumimoji="1" lang="en-US" smtClean="0">
                <a:solidFill>
                  <a:srgbClr val="000066"/>
                </a:solidFill>
                <a:latin typeface="Arial" charset="0"/>
              </a:rPr>
            </a:br>
            <a:r>
              <a:rPr kumimoji="1" lang="en-US" smtClean="0">
                <a:solidFill>
                  <a:srgbClr val="000066"/>
                </a:solidFill>
                <a:latin typeface="Arial" charset="0"/>
              </a:rPr>
              <a:t>document structures</a:t>
            </a:r>
            <a:br>
              <a:rPr kumimoji="1" lang="en-US" smtClean="0">
                <a:solidFill>
                  <a:srgbClr val="000066"/>
                </a:solidFill>
                <a:latin typeface="Arial" charset="0"/>
              </a:rPr>
            </a:br>
            <a:r>
              <a:rPr kumimoji="1" lang="en-US" smtClean="0">
                <a:solidFill>
                  <a:srgbClr val="000066"/>
                </a:solidFill>
                <a:latin typeface="Arial" charset="0"/>
              </a:rPr>
              <a:t>including external references</a:t>
            </a:r>
          </a:p>
          <a:p>
            <a:pPr marL="0" lvl="4" eaLnBrk="0" hangingPunct="0">
              <a:spcBef>
                <a:spcPct val="40000"/>
              </a:spcBef>
            </a:pPr>
            <a:r>
              <a:rPr kumimoji="1" lang="en-US" smtClean="0">
                <a:solidFill>
                  <a:srgbClr val="000066"/>
                </a:solidFill>
                <a:latin typeface="Arial" charset="0"/>
              </a:rPr>
              <a:t>Update of Documents,</a:t>
            </a:r>
            <a:br>
              <a:rPr kumimoji="1" lang="en-US" smtClean="0">
                <a:solidFill>
                  <a:srgbClr val="000066"/>
                </a:solidFill>
                <a:latin typeface="Arial" charset="0"/>
              </a:rPr>
            </a:br>
            <a:r>
              <a:rPr kumimoji="1" lang="en-US" smtClean="0">
                <a:solidFill>
                  <a:srgbClr val="000066"/>
                </a:solidFill>
                <a:latin typeface="Arial" charset="0"/>
              </a:rPr>
              <a:t>Material Masters and BoM</a:t>
            </a:r>
          </a:p>
          <a:p>
            <a:pPr marL="0" lvl="4" eaLnBrk="0" hangingPunct="0">
              <a:spcBef>
                <a:spcPct val="40000"/>
              </a:spcBef>
            </a:pPr>
            <a:r>
              <a:rPr kumimoji="1" lang="en-US" smtClean="0">
                <a:solidFill>
                  <a:srgbClr val="000066"/>
                </a:solidFill>
                <a:latin typeface="Arial" charset="0"/>
              </a:rPr>
              <a:t>Customizable</a:t>
            </a:r>
            <a:br>
              <a:rPr kumimoji="1" lang="en-US" smtClean="0">
                <a:solidFill>
                  <a:srgbClr val="000066"/>
                </a:solidFill>
                <a:latin typeface="Arial" charset="0"/>
              </a:rPr>
            </a:br>
            <a:r>
              <a:rPr kumimoji="1" lang="en-US" smtClean="0">
                <a:solidFill>
                  <a:srgbClr val="000066"/>
                </a:solidFill>
                <a:latin typeface="Arial" charset="0"/>
              </a:rPr>
              <a:t>user interface</a:t>
            </a:r>
          </a:p>
          <a:p>
            <a:pPr marL="0" lvl="4" eaLnBrk="0" hangingPunct="0">
              <a:spcBef>
                <a:spcPct val="40000"/>
              </a:spcBef>
            </a:pPr>
            <a:r>
              <a:rPr kumimoji="1" lang="en-US" smtClean="0">
                <a:solidFill>
                  <a:srgbClr val="000066"/>
                </a:solidFill>
                <a:latin typeface="Arial" charset="0"/>
              </a:rPr>
              <a:t>Workflow and</a:t>
            </a:r>
            <a:br>
              <a:rPr kumimoji="1" lang="en-US" smtClean="0">
                <a:solidFill>
                  <a:srgbClr val="000066"/>
                </a:solidFill>
                <a:latin typeface="Arial" charset="0"/>
              </a:rPr>
            </a:br>
            <a:r>
              <a:rPr kumimoji="1" lang="en-US" smtClean="0">
                <a:solidFill>
                  <a:srgbClr val="000066"/>
                </a:solidFill>
                <a:latin typeface="Arial" charset="0"/>
              </a:rPr>
              <a:t>Process integration</a:t>
            </a:r>
          </a:p>
          <a:p>
            <a:pPr marL="0" lvl="4" eaLnBrk="0" hangingPunct="0">
              <a:spcBef>
                <a:spcPct val="40000"/>
              </a:spcBef>
            </a:pPr>
            <a:r>
              <a:rPr kumimoji="1" lang="en-US" smtClean="0">
                <a:solidFill>
                  <a:srgbClr val="000066"/>
                </a:solidFill>
                <a:latin typeface="Arial" charset="0"/>
              </a:rPr>
              <a:t>Conversion and</a:t>
            </a:r>
            <a:br>
              <a:rPr kumimoji="1" lang="en-US" smtClean="0">
                <a:solidFill>
                  <a:srgbClr val="000066"/>
                </a:solidFill>
                <a:latin typeface="Arial" charset="0"/>
              </a:rPr>
            </a:br>
            <a:r>
              <a:rPr kumimoji="1" lang="en-US" smtClean="0">
                <a:solidFill>
                  <a:srgbClr val="000066"/>
                </a:solidFill>
                <a:latin typeface="Arial" charset="0"/>
              </a:rPr>
              <a:t>Transfer of Viewables</a:t>
            </a:r>
          </a:p>
          <a:p>
            <a:pPr marL="0" lvl="4" eaLnBrk="0" hangingPunct="0">
              <a:spcBef>
                <a:spcPct val="40000"/>
              </a:spcBef>
            </a:pPr>
            <a:r>
              <a:rPr kumimoji="1" lang="en-US" smtClean="0">
                <a:solidFill>
                  <a:srgbClr val="000066"/>
                </a:solidFill>
                <a:latin typeface="Arial" charset="0"/>
              </a:rPr>
              <a:t>Bi-directional update of</a:t>
            </a:r>
            <a:br>
              <a:rPr kumimoji="1" lang="en-US" smtClean="0">
                <a:solidFill>
                  <a:srgbClr val="000066"/>
                </a:solidFill>
                <a:latin typeface="Arial" charset="0"/>
              </a:rPr>
            </a:br>
            <a:r>
              <a:rPr kumimoji="1" lang="en-US" smtClean="0">
                <a:solidFill>
                  <a:srgbClr val="000066"/>
                </a:solidFill>
                <a:latin typeface="Arial" charset="0"/>
              </a:rPr>
              <a:t>object properties</a:t>
            </a:r>
          </a:p>
        </p:txBody>
      </p:sp>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r>
              <a:rPr lang="en-US" altLang="en-US"/>
              <a:t>Confidential   ©2005-2009 xPLM Solution GmbH		</a:t>
            </a:r>
            <a:fld id="{FA875FA9-6125-4A62-A36A-4BAC5D21C322}" type="slidenum">
              <a:rPr lang="en-US" altLang="en-US"/>
              <a:pPr/>
              <a:t>32</a:t>
            </a:fld>
            <a:endParaRPr lang="en-US" altLang="en-US"/>
          </a:p>
        </p:txBody>
      </p:sp>
      <p:sp>
        <p:nvSpPr>
          <p:cNvPr id="931842" name="Rectangle 2"/>
          <p:cNvSpPr>
            <a:spLocks noGrp="1" noChangeArrowheads="1"/>
          </p:cNvSpPr>
          <p:nvPr>
            <p:ph type="title"/>
          </p:nvPr>
        </p:nvSpPr>
        <p:spPr>
          <a:xfrm>
            <a:off x="0" y="0"/>
            <a:ext cx="7497763" cy="1143000"/>
          </a:xfrm>
        </p:spPr>
        <p:txBody>
          <a:bodyPr/>
          <a:lstStyle/>
          <a:p>
            <a:r>
              <a:rPr lang="en-US"/>
              <a:t>NX - Innovator Integration</a:t>
            </a:r>
          </a:p>
        </p:txBody>
      </p:sp>
      <p:sp>
        <p:nvSpPr>
          <p:cNvPr id="931843" name="Rectangle 3"/>
          <p:cNvSpPr>
            <a:spLocks noChangeArrowheads="1"/>
          </p:cNvSpPr>
          <p:nvPr/>
        </p:nvSpPr>
        <p:spPr bwMode="auto">
          <a:xfrm>
            <a:off x="296863" y="1449388"/>
            <a:ext cx="3195637" cy="5165725"/>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a:t>
            </a:r>
            <a:br>
              <a:rPr kumimoji="1" lang="en-US" sz="1400" smtClean="0">
                <a:solidFill>
                  <a:srgbClr val="000066"/>
                </a:solidFill>
                <a:latin typeface="Arial" charset="0"/>
              </a:rPr>
            </a:br>
            <a:r>
              <a:rPr kumimoji="1" lang="en-US" sz="1400" smtClean="0">
                <a:solidFill>
                  <a:srgbClr val="000066"/>
                </a:solidFill>
                <a:latin typeface="Arial" charset="0"/>
              </a:rPr>
              <a:t>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NX 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p>
          <a:p>
            <a:pPr marL="0" lvl="4" eaLnBrk="0" hangingPunct="0">
              <a:spcBef>
                <a:spcPct val="40000"/>
              </a:spcBef>
            </a:pPr>
            <a:endParaRPr kumimoji="1" lang="en-US" sz="1600" smtClean="0">
              <a:solidFill>
                <a:srgbClr val="000066"/>
              </a:solidFill>
              <a:latin typeface="Arial" charset="0"/>
            </a:endParaRPr>
          </a:p>
        </p:txBody>
      </p:sp>
      <p:pic>
        <p:nvPicPr>
          <p:cNvPr id="931844" name="Picture 4"/>
          <p:cNvPicPr>
            <a:picLocks noChangeAspect="1" noChangeArrowheads="1"/>
          </p:cNvPicPr>
          <p:nvPr/>
        </p:nvPicPr>
        <p:blipFill>
          <a:blip r:embed="rId2" cstate="print"/>
          <a:srcRect/>
          <a:stretch>
            <a:fillRect/>
          </a:stretch>
        </p:blipFill>
        <p:spPr bwMode="auto">
          <a:xfrm>
            <a:off x="3402013" y="1428750"/>
            <a:ext cx="5491162" cy="3035300"/>
          </a:xfrm>
          <a:prstGeom prst="rect">
            <a:avLst/>
          </a:prstGeom>
          <a:noFill/>
          <a:ln w="19050">
            <a:noFill/>
            <a:prstDash val="sysDot"/>
            <a:miter lim="800000"/>
            <a:headEnd/>
            <a:tailEnd/>
          </a:ln>
          <a:effectLst/>
        </p:spPr>
      </p:pic>
      <p:pic>
        <p:nvPicPr>
          <p:cNvPr id="931845" name="Picture 5"/>
          <p:cNvPicPr>
            <a:picLocks noChangeAspect="1" noChangeArrowheads="1"/>
          </p:cNvPicPr>
          <p:nvPr/>
        </p:nvPicPr>
        <p:blipFill>
          <a:blip r:embed="rId3" cstate="print"/>
          <a:srcRect/>
          <a:stretch>
            <a:fillRect/>
          </a:stretch>
        </p:blipFill>
        <p:spPr bwMode="auto">
          <a:xfrm>
            <a:off x="3492500" y="3429000"/>
            <a:ext cx="3284538" cy="2049463"/>
          </a:xfrm>
          <a:prstGeom prst="rect">
            <a:avLst/>
          </a:prstGeom>
          <a:noFill/>
          <a:ln w="19050">
            <a:noFill/>
            <a:prstDash val="sysDot"/>
            <a:miter lim="800000"/>
            <a:headEnd/>
            <a:tailEnd/>
          </a:ln>
          <a:effectLst/>
        </p:spPr>
      </p:pic>
      <p:pic>
        <p:nvPicPr>
          <p:cNvPr id="931846" name="Picture 6"/>
          <p:cNvPicPr>
            <a:picLocks noChangeAspect="1" noChangeArrowheads="1"/>
          </p:cNvPicPr>
          <p:nvPr/>
        </p:nvPicPr>
        <p:blipFill>
          <a:blip r:embed="rId4" cstate="print"/>
          <a:srcRect/>
          <a:stretch>
            <a:fillRect/>
          </a:stretch>
        </p:blipFill>
        <p:spPr bwMode="auto">
          <a:xfrm>
            <a:off x="3581400" y="4560888"/>
            <a:ext cx="3330575" cy="1928812"/>
          </a:xfrm>
          <a:prstGeom prst="rect">
            <a:avLst/>
          </a:prstGeom>
          <a:noFill/>
          <a:ln w="19050">
            <a:noFill/>
            <a:prstDash val="sysDot"/>
            <a:miter lim="800000"/>
            <a:headEnd/>
            <a:tailEnd/>
          </a:ln>
          <a:effectLst/>
        </p:spPr>
      </p:pic>
      <p:pic>
        <p:nvPicPr>
          <p:cNvPr id="931847" name="Picture 7"/>
          <p:cNvPicPr>
            <a:picLocks noChangeAspect="1" noChangeArrowheads="1"/>
          </p:cNvPicPr>
          <p:nvPr/>
        </p:nvPicPr>
        <p:blipFill>
          <a:blip r:embed="rId5" cstate="print"/>
          <a:srcRect/>
          <a:stretch>
            <a:fillRect/>
          </a:stretch>
        </p:blipFill>
        <p:spPr bwMode="auto">
          <a:xfrm>
            <a:off x="6886575" y="4464050"/>
            <a:ext cx="2051050" cy="1098550"/>
          </a:xfrm>
          <a:prstGeom prst="rect">
            <a:avLst/>
          </a:prstGeom>
          <a:noFill/>
          <a:ln w="19050">
            <a:noFill/>
            <a:prstDash val="sysDot"/>
            <a:miter lim="800000"/>
            <a:headEnd/>
            <a:tailEnd/>
          </a:ln>
          <a:effectLst/>
        </p:spPr>
      </p:pic>
      <p:pic>
        <p:nvPicPr>
          <p:cNvPr id="931848" name="Picture 8"/>
          <p:cNvPicPr>
            <a:picLocks noChangeAspect="1" noChangeArrowheads="1"/>
          </p:cNvPicPr>
          <p:nvPr/>
        </p:nvPicPr>
        <p:blipFill>
          <a:blip r:embed="rId6" cstate="print"/>
          <a:srcRect/>
          <a:stretch>
            <a:fillRect/>
          </a:stretch>
        </p:blipFill>
        <p:spPr bwMode="auto">
          <a:xfrm>
            <a:off x="7137400" y="5311775"/>
            <a:ext cx="1665288" cy="1222375"/>
          </a:xfrm>
          <a:prstGeom prst="rect">
            <a:avLst/>
          </a:prstGeom>
          <a:noFill/>
          <a:ln w="19050">
            <a:noFill/>
            <a:prstDash val="sysDot"/>
            <a:miter lim="800000"/>
            <a:headEnd/>
            <a:tailEnd/>
          </a:ln>
          <a:effectLst/>
        </p:spPr>
      </p:pic>
    </p:spTree>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Date Placeholder 1"/>
          <p:cNvSpPr>
            <a:spLocks noGrp="1"/>
          </p:cNvSpPr>
          <p:nvPr>
            <p:ph type="dt" sz="half" idx="10"/>
          </p:nvPr>
        </p:nvSpPr>
        <p:spPr/>
        <p:txBody>
          <a:bodyPr/>
          <a:lstStyle/>
          <a:p>
            <a:r>
              <a:rPr lang="en-US"/>
              <a:t>Slide </a:t>
            </a:r>
            <a:fld id="{E930664E-2ECC-46F9-8512-C21D11312E0B}" type="slidenum">
              <a:rPr lang="en-US"/>
              <a:pPr/>
              <a:t>33</a:t>
            </a:fld>
            <a:r>
              <a:rPr lang="en-US"/>
              <a:t>	</a:t>
            </a:r>
          </a:p>
        </p:txBody>
      </p:sp>
      <p:sp>
        <p:nvSpPr>
          <p:cNvPr id="149506" name="Title 1"/>
          <p:cNvSpPr>
            <a:spLocks noGrp="1"/>
          </p:cNvSpPr>
          <p:nvPr>
            <p:ph type="title" idx="4294967295"/>
          </p:nvPr>
        </p:nvSpPr>
        <p:spPr>
          <a:xfrm>
            <a:off x="0" y="0"/>
            <a:ext cx="6551613" cy="1082675"/>
          </a:xfrm>
          <a:ln/>
        </p:spPr>
        <p:txBody>
          <a:bodyPr/>
          <a:lstStyle/>
          <a:p>
            <a:r>
              <a:rPr lang="en-US" sz="3600" b="1" dirty="0">
                <a:latin typeface="Calibri" pitchFamily="34" charset="0"/>
              </a:rPr>
              <a:t>Integration / Rollout Strategy</a:t>
            </a:r>
          </a:p>
        </p:txBody>
      </p:sp>
      <p:grpSp>
        <p:nvGrpSpPr>
          <p:cNvPr id="149508" name="Group 17"/>
          <p:cNvGrpSpPr>
            <a:grpSpLocks/>
          </p:cNvGrpSpPr>
          <p:nvPr/>
        </p:nvGrpSpPr>
        <p:grpSpPr bwMode="auto">
          <a:xfrm>
            <a:off x="563563" y="5129213"/>
            <a:ext cx="1903412" cy="592137"/>
            <a:chOff x="6940551" y="3651250"/>
            <a:chExt cx="1903413" cy="592138"/>
          </a:xfrm>
        </p:grpSpPr>
        <p:pic>
          <p:nvPicPr>
            <p:cNvPr id="149509" name="Picture 16"/>
            <p:cNvPicPr>
              <a:picLocks noChangeAspect="1" noChangeArrowheads="1"/>
            </p:cNvPicPr>
            <p:nvPr/>
          </p:nvPicPr>
          <p:blipFill>
            <a:blip r:embed="rId2" cstate="print"/>
            <a:srcRect/>
            <a:stretch>
              <a:fillRect/>
            </a:stretch>
          </p:blipFill>
          <p:spPr bwMode="auto">
            <a:xfrm>
              <a:off x="6940551" y="3651250"/>
              <a:ext cx="884238" cy="592138"/>
            </a:xfrm>
            <a:prstGeom prst="rect">
              <a:avLst/>
            </a:prstGeom>
            <a:noFill/>
            <a:ln w="9525" algn="ctr">
              <a:noFill/>
              <a:miter lim="800000"/>
              <a:headEnd/>
              <a:tailEnd/>
            </a:ln>
          </p:spPr>
        </p:pic>
        <p:pic>
          <p:nvPicPr>
            <p:cNvPr id="149510" name="Picture 10" descr="Oracle_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780339" y="3776663"/>
              <a:ext cx="1063625" cy="373063"/>
            </a:xfrm>
            <a:prstGeom prst="rect">
              <a:avLst/>
            </a:prstGeom>
            <a:noFill/>
            <a:ln w="9525">
              <a:noFill/>
              <a:miter lim="800000"/>
              <a:headEnd/>
              <a:tailEnd/>
            </a:ln>
          </p:spPr>
        </p:pic>
      </p:grpSp>
      <p:pic>
        <p:nvPicPr>
          <p:cNvPr id="149512" name="Picture 22" descr="PTC Logo"/>
          <p:cNvPicPr>
            <a:picLocks noChangeAspect="1" noChangeArrowheads="1"/>
          </p:cNvPicPr>
          <p:nvPr/>
        </p:nvPicPr>
        <p:blipFill>
          <a:blip r:embed="rId4" cstate="print"/>
          <a:srcRect/>
          <a:stretch>
            <a:fillRect/>
          </a:stretch>
        </p:blipFill>
        <p:spPr bwMode="auto">
          <a:xfrm>
            <a:off x="2771775" y="5076825"/>
            <a:ext cx="1182688" cy="450850"/>
          </a:xfrm>
          <a:prstGeom prst="rect">
            <a:avLst/>
          </a:prstGeom>
          <a:noFill/>
          <a:ln w="9525">
            <a:noFill/>
            <a:miter lim="800000"/>
            <a:headEnd/>
            <a:tailEnd/>
          </a:ln>
        </p:spPr>
      </p:pic>
      <p:sp>
        <p:nvSpPr>
          <p:cNvPr id="149513" name="TextBox 20"/>
          <p:cNvSpPr txBox="1">
            <a:spLocks noChangeArrowheads="1"/>
          </p:cNvSpPr>
          <p:nvPr/>
        </p:nvSpPr>
        <p:spPr bwMode="auto">
          <a:xfrm>
            <a:off x="3068638" y="5403850"/>
            <a:ext cx="946150" cy="457200"/>
          </a:xfrm>
          <a:prstGeom prst="rect">
            <a:avLst/>
          </a:prstGeom>
          <a:noFill/>
          <a:ln w="9525">
            <a:noFill/>
            <a:miter lim="800000"/>
            <a:headEnd/>
            <a:tailEnd/>
          </a:ln>
        </p:spPr>
        <p:txBody>
          <a:bodyPr wrap="none">
            <a:spAutoFit/>
          </a:bodyPr>
          <a:lstStyle/>
          <a:p>
            <a:r>
              <a:rPr lang="en-US" sz="1200">
                <a:solidFill>
                  <a:srgbClr val="336699"/>
                </a:solidFill>
                <a:latin typeface="Arial Black" pitchFamily="34" charset="0"/>
              </a:rPr>
              <a:t>Windchill</a:t>
            </a:r>
          </a:p>
          <a:p>
            <a:r>
              <a:rPr lang="en-US" sz="1200">
                <a:solidFill>
                  <a:srgbClr val="336699"/>
                </a:solidFill>
                <a:latin typeface="Arial Black" pitchFamily="34" charset="0"/>
              </a:rPr>
              <a:t>IntraLink</a:t>
            </a:r>
          </a:p>
        </p:txBody>
      </p:sp>
      <p:grpSp>
        <p:nvGrpSpPr>
          <p:cNvPr id="149514" name="Group 41"/>
          <p:cNvGrpSpPr>
            <a:grpSpLocks/>
          </p:cNvGrpSpPr>
          <p:nvPr/>
        </p:nvGrpSpPr>
        <p:grpSpPr bwMode="auto">
          <a:xfrm>
            <a:off x="5024438" y="4984750"/>
            <a:ext cx="1127125" cy="955675"/>
            <a:chOff x="5805718" y="2940730"/>
            <a:chExt cx="1127574" cy="955512"/>
          </a:xfrm>
        </p:grpSpPr>
        <p:pic>
          <p:nvPicPr>
            <p:cNvPr id="149515" name="Picture 20"/>
            <p:cNvPicPr>
              <a:picLocks noChangeAspect="1" noChangeArrowheads="1"/>
            </p:cNvPicPr>
            <p:nvPr/>
          </p:nvPicPr>
          <p:blipFill>
            <a:blip r:embed="rId5" cstate="print"/>
            <a:srcRect/>
            <a:stretch>
              <a:fillRect/>
            </a:stretch>
          </p:blipFill>
          <p:spPr bwMode="auto">
            <a:xfrm>
              <a:off x="6023654" y="2940730"/>
              <a:ext cx="909638" cy="598488"/>
            </a:xfrm>
            <a:prstGeom prst="rect">
              <a:avLst/>
            </a:prstGeom>
            <a:noFill/>
            <a:ln w="9525" algn="ctr">
              <a:noFill/>
              <a:miter lim="800000"/>
              <a:headEnd/>
              <a:tailEnd/>
            </a:ln>
          </p:spPr>
        </p:pic>
        <p:sp>
          <p:nvSpPr>
            <p:cNvPr id="149516" name="TextBox 21"/>
            <p:cNvSpPr txBox="1">
              <a:spLocks noChangeArrowheads="1"/>
            </p:cNvSpPr>
            <p:nvPr/>
          </p:nvSpPr>
          <p:spPr bwMode="auto">
            <a:xfrm>
              <a:off x="5805718" y="3439120"/>
              <a:ext cx="983054" cy="457122"/>
            </a:xfrm>
            <a:prstGeom prst="rect">
              <a:avLst/>
            </a:prstGeom>
            <a:noFill/>
            <a:ln w="9525">
              <a:noFill/>
              <a:miter lim="800000"/>
              <a:headEnd/>
              <a:tailEnd/>
            </a:ln>
          </p:spPr>
          <p:txBody>
            <a:bodyPr wrap="none">
              <a:spAutoFit/>
            </a:bodyPr>
            <a:lstStyle/>
            <a:p>
              <a:r>
                <a:rPr lang="en-US" sz="1200" i="1">
                  <a:solidFill>
                    <a:srgbClr val="333399"/>
                  </a:solidFill>
                  <a:latin typeface="Arial Black" pitchFamily="34" charset="0"/>
                </a:rPr>
                <a:t>eMatrix</a:t>
              </a:r>
            </a:p>
            <a:p>
              <a:r>
                <a:rPr lang="en-US" sz="1200" i="1">
                  <a:solidFill>
                    <a:srgbClr val="333399"/>
                  </a:solidFill>
                  <a:latin typeface="Arial Black" pitchFamily="34" charset="0"/>
                </a:rPr>
                <a:t>CDM/VPM</a:t>
              </a:r>
            </a:p>
          </p:txBody>
        </p:sp>
      </p:grpSp>
      <p:grpSp>
        <p:nvGrpSpPr>
          <p:cNvPr id="149517" name="Group 31"/>
          <p:cNvGrpSpPr>
            <a:grpSpLocks/>
          </p:cNvGrpSpPr>
          <p:nvPr/>
        </p:nvGrpSpPr>
        <p:grpSpPr bwMode="auto">
          <a:xfrm>
            <a:off x="7024688" y="5295900"/>
            <a:ext cx="1489075" cy="558800"/>
            <a:chOff x="652917" y="5863774"/>
            <a:chExt cx="1488895" cy="558980"/>
          </a:xfrm>
        </p:grpSpPr>
        <p:grpSp>
          <p:nvGrpSpPr>
            <p:cNvPr id="149518" name="Group 18"/>
            <p:cNvGrpSpPr>
              <a:grpSpLocks/>
            </p:cNvGrpSpPr>
            <p:nvPr/>
          </p:nvGrpSpPr>
          <p:grpSpPr bwMode="auto">
            <a:xfrm>
              <a:off x="652917" y="5863774"/>
              <a:ext cx="1087600" cy="341767"/>
              <a:chOff x="1102859" y="3701143"/>
              <a:chExt cx="1503295" cy="472395"/>
            </a:xfrm>
          </p:grpSpPr>
          <p:pic>
            <p:nvPicPr>
              <p:cNvPr id="149519" name="Picture 18"/>
              <p:cNvPicPr>
                <a:picLocks noChangeAspect="1" noChangeArrowheads="1"/>
              </p:cNvPicPr>
              <p:nvPr/>
            </p:nvPicPr>
            <p:blipFill>
              <a:blip r:embed="rId6" cstate="print"/>
              <a:srcRect/>
              <a:stretch>
                <a:fillRect/>
              </a:stretch>
            </p:blipFill>
            <p:spPr bwMode="auto">
              <a:xfrm>
                <a:off x="1102859" y="3802743"/>
                <a:ext cx="717299" cy="370795"/>
              </a:xfrm>
              <a:prstGeom prst="rect">
                <a:avLst/>
              </a:prstGeom>
              <a:noFill/>
              <a:ln w="9525" algn="ctr">
                <a:noFill/>
                <a:miter lim="800000"/>
                <a:headEnd/>
                <a:tailEnd/>
              </a:ln>
            </p:spPr>
          </p:pic>
          <p:pic>
            <p:nvPicPr>
              <p:cNvPr id="149520" name="Picture 28"/>
              <p:cNvPicPr>
                <a:picLocks noChangeAspect="1" noChangeArrowheads="1"/>
              </p:cNvPicPr>
              <p:nvPr/>
            </p:nvPicPr>
            <p:blipFill>
              <a:blip r:embed="rId7" cstate="print"/>
              <a:srcRect l="7227" t="29837" r="6505" b="27972"/>
              <a:stretch>
                <a:fillRect/>
              </a:stretch>
            </p:blipFill>
            <p:spPr bwMode="auto">
              <a:xfrm>
                <a:off x="1375455" y="3701143"/>
                <a:ext cx="1230699" cy="234044"/>
              </a:xfrm>
              <a:prstGeom prst="rect">
                <a:avLst/>
              </a:prstGeom>
              <a:noFill/>
              <a:ln w="9525" algn="ctr">
                <a:noFill/>
                <a:miter lim="800000"/>
                <a:headEnd/>
                <a:tailEnd/>
              </a:ln>
            </p:spPr>
          </p:pic>
        </p:grpSp>
        <p:sp>
          <p:nvSpPr>
            <p:cNvPr id="149521" name="TextBox 19"/>
            <p:cNvSpPr txBox="1">
              <a:spLocks noChangeArrowheads="1"/>
            </p:cNvSpPr>
            <p:nvPr/>
          </p:nvSpPr>
          <p:spPr bwMode="auto">
            <a:xfrm>
              <a:off x="1030696" y="5993991"/>
              <a:ext cx="1111116" cy="428763"/>
            </a:xfrm>
            <a:prstGeom prst="rect">
              <a:avLst/>
            </a:prstGeom>
            <a:noFill/>
            <a:ln w="9525">
              <a:noFill/>
              <a:miter lim="800000"/>
              <a:headEnd/>
              <a:tailEnd/>
            </a:ln>
          </p:spPr>
          <p:txBody>
            <a:bodyPr wrap="none">
              <a:spAutoFit/>
            </a:bodyPr>
            <a:lstStyle/>
            <a:p>
              <a:r>
                <a:rPr lang="en-US" sz="1100">
                  <a:solidFill>
                    <a:srgbClr val="003366"/>
                  </a:solidFill>
                  <a:latin typeface="Arial Black" pitchFamily="34" charset="0"/>
                </a:rPr>
                <a:t>Teamcenter</a:t>
              </a:r>
            </a:p>
            <a:p>
              <a:r>
                <a:rPr lang="en-US" sz="1100">
                  <a:solidFill>
                    <a:srgbClr val="003366"/>
                  </a:solidFill>
                  <a:latin typeface="Arial Black" pitchFamily="34" charset="0"/>
                </a:rPr>
                <a:t>IMAN</a:t>
              </a:r>
            </a:p>
          </p:txBody>
        </p:sp>
      </p:grpSp>
      <p:grpSp>
        <p:nvGrpSpPr>
          <p:cNvPr id="149522" name="Group 29"/>
          <p:cNvGrpSpPr>
            <a:grpSpLocks/>
          </p:cNvGrpSpPr>
          <p:nvPr/>
        </p:nvGrpSpPr>
        <p:grpSpPr bwMode="auto">
          <a:xfrm>
            <a:off x="2709863" y="5805488"/>
            <a:ext cx="1654175" cy="666750"/>
            <a:chOff x="2591014" y="5176246"/>
            <a:chExt cx="1654415" cy="665753"/>
          </a:xfrm>
        </p:grpSpPr>
        <p:sp>
          <p:nvSpPr>
            <p:cNvPr id="28" name="Rounded Rectangle 27"/>
            <p:cNvSpPr/>
            <p:nvPr/>
          </p:nvSpPr>
          <p:spPr bwMode="auto">
            <a:xfrm>
              <a:off x="2735497" y="5315737"/>
              <a:ext cx="1509932"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24"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grpSp>
        <p:nvGrpSpPr>
          <p:cNvPr id="149525" name="Group 34"/>
          <p:cNvGrpSpPr>
            <a:grpSpLocks/>
          </p:cNvGrpSpPr>
          <p:nvPr/>
        </p:nvGrpSpPr>
        <p:grpSpPr bwMode="auto">
          <a:xfrm>
            <a:off x="4765675" y="5805488"/>
            <a:ext cx="1654175" cy="666750"/>
            <a:chOff x="2591014" y="5176246"/>
            <a:chExt cx="1654415" cy="665753"/>
          </a:xfrm>
        </p:grpSpPr>
        <p:sp>
          <p:nvSpPr>
            <p:cNvPr id="36" name="Rounded Rectangle 35"/>
            <p:cNvSpPr/>
            <p:nvPr/>
          </p:nvSpPr>
          <p:spPr bwMode="auto">
            <a:xfrm>
              <a:off x="2735498" y="5315737"/>
              <a:ext cx="1509931"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27"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grpSp>
        <p:nvGrpSpPr>
          <p:cNvPr id="149528" name="Group 37"/>
          <p:cNvGrpSpPr>
            <a:grpSpLocks/>
          </p:cNvGrpSpPr>
          <p:nvPr/>
        </p:nvGrpSpPr>
        <p:grpSpPr bwMode="auto">
          <a:xfrm>
            <a:off x="6821488" y="5805488"/>
            <a:ext cx="1654175" cy="666750"/>
            <a:chOff x="2591014" y="5176246"/>
            <a:chExt cx="1654415" cy="665753"/>
          </a:xfrm>
        </p:grpSpPr>
        <p:sp>
          <p:nvSpPr>
            <p:cNvPr id="39" name="Rounded Rectangle 38"/>
            <p:cNvSpPr/>
            <p:nvPr/>
          </p:nvSpPr>
          <p:spPr bwMode="auto">
            <a:xfrm>
              <a:off x="2735497" y="5315737"/>
              <a:ext cx="1509932"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30"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2591014" y="5176246"/>
              <a:ext cx="449730" cy="665753"/>
            </a:xfrm>
            <a:prstGeom prst="rect">
              <a:avLst/>
            </a:prstGeom>
            <a:noFill/>
            <a:ln w="9525">
              <a:noFill/>
              <a:miter lim="800000"/>
              <a:headEnd/>
              <a:tailEnd/>
            </a:ln>
          </p:spPr>
        </p:pic>
      </p:grpSp>
      <p:sp>
        <p:nvSpPr>
          <p:cNvPr id="149531" name="Rectangle 95"/>
          <p:cNvSpPr>
            <a:spLocks noChangeArrowheads="1"/>
          </p:cNvSpPr>
          <p:nvPr/>
        </p:nvSpPr>
        <p:spPr bwMode="auto">
          <a:xfrm>
            <a:off x="550863" y="3684588"/>
            <a:ext cx="8056562" cy="892175"/>
          </a:xfrm>
          <a:prstGeom prst="rect">
            <a:avLst/>
          </a:prstGeom>
          <a:gradFill rotWithShape="0">
            <a:gsLst>
              <a:gs pos="0">
                <a:srgbClr val="FF0000"/>
              </a:gs>
              <a:gs pos="64999">
                <a:srgbClr val="C00000"/>
              </a:gs>
              <a:gs pos="100000">
                <a:srgbClr val="C00000"/>
              </a:gs>
            </a:gsLst>
            <a:lin ang="16200000"/>
          </a:gradFill>
          <a:ln w="9525" algn="ctr">
            <a:noFill/>
            <a:round/>
            <a:headEnd/>
            <a:tailEnd/>
          </a:ln>
        </p:spPr>
        <p:txBody>
          <a:bodyPr/>
          <a:lstStyle/>
          <a:p>
            <a:endParaRPr lang="en-US" b="1"/>
          </a:p>
        </p:txBody>
      </p:sp>
      <p:grpSp>
        <p:nvGrpSpPr>
          <p:cNvPr id="149532" name="Group 96"/>
          <p:cNvGrpSpPr>
            <a:grpSpLocks/>
          </p:cNvGrpSpPr>
          <p:nvPr/>
        </p:nvGrpSpPr>
        <p:grpSpPr bwMode="auto">
          <a:xfrm>
            <a:off x="4824413" y="3789363"/>
            <a:ext cx="3636962" cy="638175"/>
            <a:chOff x="5994400" y="2324805"/>
            <a:chExt cx="3149600" cy="638629"/>
          </a:xfrm>
        </p:grpSpPr>
        <p:pic>
          <p:nvPicPr>
            <p:cNvPr id="149533" name="Picture 47" descr="oval-fancy-red"/>
            <p:cNvPicPr>
              <a:picLocks noChangeAspect="1" noChangeArrowheads="1"/>
            </p:cNvPicPr>
            <p:nvPr/>
          </p:nvPicPr>
          <p:blipFill>
            <a:blip r:embed="rId9" cstate="print"/>
            <a:srcRect/>
            <a:stretch>
              <a:fillRect/>
            </a:stretch>
          </p:blipFill>
          <p:spPr bwMode="auto">
            <a:xfrm flipH="1">
              <a:off x="5994400" y="2324805"/>
              <a:ext cx="3149600" cy="638629"/>
            </a:xfrm>
            <a:prstGeom prst="rect">
              <a:avLst/>
            </a:prstGeom>
            <a:noFill/>
            <a:ln w="9525">
              <a:noFill/>
              <a:miter lim="800000"/>
              <a:headEnd/>
              <a:tailEnd/>
            </a:ln>
          </p:spPr>
        </p:pic>
        <p:sp>
          <p:nvSpPr>
            <p:cNvPr id="46" name="TextBox 45"/>
            <p:cNvSpPr txBox="1"/>
            <p:nvPr/>
          </p:nvSpPr>
          <p:spPr>
            <a:xfrm>
              <a:off x="6509939" y="2386761"/>
              <a:ext cx="2114398" cy="533779"/>
            </a:xfrm>
            <a:prstGeom prst="rect">
              <a:avLst/>
            </a:prstGeom>
            <a:noFill/>
          </p:spPr>
          <p:txBody>
            <a:bodyPr wrap="none">
              <a:spAutoFit/>
            </a:bodyPr>
            <a:lstStyle/>
            <a:p>
              <a:pPr algn="ctr">
                <a:lnSpc>
                  <a:spcPct val="90000"/>
                </a:lnSpc>
              </a:pPr>
              <a:r>
                <a:rPr lang="en-US" sz="1600" b="1">
                  <a:solidFill>
                    <a:schemeClr val="bg1"/>
                  </a:solidFill>
                  <a:effectLst>
                    <a:outerShdw blurRad="38100" dist="38100" dir="2700000" algn="tl">
                      <a:srgbClr val="C0C0C0"/>
                    </a:outerShdw>
                  </a:effectLst>
                  <a:latin typeface="Segoe"/>
                </a:rPr>
                <a:t>Aras Model-Based PLM</a:t>
              </a:r>
            </a:p>
            <a:p>
              <a:pPr algn="ctr">
                <a:lnSpc>
                  <a:spcPct val="90000"/>
                </a:lnSpc>
              </a:pPr>
              <a:r>
                <a:rPr lang="en-US" sz="1600" b="1">
                  <a:solidFill>
                    <a:schemeClr val="bg1"/>
                  </a:solidFill>
                  <a:effectLst>
                    <a:outerShdw blurRad="38100" dist="38100" dir="2700000" algn="tl">
                      <a:srgbClr val="C0C0C0"/>
                    </a:outerShdw>
                  </a:effectLst>
                  <a:latin typeface="Segoe"/>
                </a:rPr>
                <a:t>SOA Approach</a:t>
              </a:r>
            </a:p>
          </p:txBody>
        </p:sp>
      </p:grpSp>
      <p:sp>
        <p:nvSpPr>
          <p:cNvPr id="149536" name="Left-Right Arrow 54"/>
          <p:cNvSpPr>
            <a:spLocks noChangeArrowheads="1"/>
          </p:cNvSpPr>
          <p:nvPr/>
        </p:nvSpPr>
        <p:spPr bwMode="auto">
          <a:xfrm rot="5400000">
            <a:off x="1273175" y="4621213"/>
            <a:ext cx="681037" cy="420688"/>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37" name="Left-Right Arrow 97"/>
          <p:cNvSpPr>
            <a:spLocks noChangeArrowheads="1"/>
          </p:cNvSpPr>
          <p:nvPr/>
        </p:nvSpPr>
        <p:spPr bwMode="auto">
          <a:xfrm rot="5400000">
            <a:off x="3135313" y="4621213"/>
            <a:ext cx="681037" cy="420687"/>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39" name="Left-Right Arrow 99"/>
          <p:cNvSpPr>
            <a:spLocks noChangeArrowheads="1"/>
          </p:cNvSpPr>
          <p:nvPr/>
        </p:nvSpPr>
        <p:spPr bwMode="auto">
          <a:xfrm rot="5400000">
            <a:off x="5524500" y="4621213"/>
            <a:ext cx="681037" cy="420688"/>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sp>
        <p:nvSpPr>
          <p:cNvPr id="149540" name="Left-Right Arrow 100"/>
          <p:cNvSpPr>
            <a:spLocks noChangeArrowheads="1"/>
          </p:cNvSpPr>
          <p:nvPr/>
        </p:nvSpPr>
        <p:spPr bwMode="auto">
          <a:xfrm rot="5400000">
            <a:off x="7323138" y="4621213"/>
            <a:ext cx="681037" cy="420687"/>
          </a:xfrm>
          <a:prstGeom prst="leftRightArrow">
            <a:avLst>
              <a:gd name="adj1" fmla="val 56898"/>
              <a:gd name="adj2" fmla="val 49945"/>
            </a:avLst>
          </a:prstGeom>
          <a:solidFill>
            <a:schemeClr val="accent1"/>
          </a:solidFill>
          <a:ln w="9525" algn="ctr">
            <a:solidFill>
              <a:schemeClr val="tx1"/>
            </a:solidFill>
            <a:round/>
            <a:headEnd/>
            <a:tailEnd/>
          </a:ln>
        </p:spPr>
        <p:txBody>
          <a:bodyPr rot="10800000" vert="eaVert"/>
          <a:lstStyle/>
          <a:p>
            <a:endParaRPr lang="en-US" b="1"/>
          </a:p>
        </p:txBody>
      </p:sp>
      <p:pic>
        <p:nvPicPr>
          <p:cNvPr id="149541" name="Picture 44" descr="3 peice unequal Pie chart"/>
          <p:cNvPicPr>
            <a:picLocks noChangeAspect="1" noChangeArrowheads="1"/>
          </p:cNvPicPr>
          <p:nvPr/>
        </p:nvPicPr>
        <p:blipFill>
          <a:blip r:embed="rId10" cstate="print"/>
          <a:srcRect/>
          <a:stretch>
            <a:fillRect/>
          </a:stretch>
        </p:blipFill>
        <p:spPr bwMode="auto">
          <a:xfrm>
            <a:off x="3844925" y="3792538"/>
            <a:ext cx="1030288" cy="631825"/>
          </a:xfrm>
          <a:prstGeom prst="rect">
            <a:avLst/>
          </a:prstGeom>
          <a:noFill/>
          <a:ln w="9525">
            <a:noFill/>
            <a:miter lim="800000"/>
            <a:headEnd/>
            <a:tailEnd/>
          </a:ln>
        </p:spPr>
      </p:pic>
      <p:pic>
        <p:nvPicPr>
          <p:cNvPr id="149542" name="Picture 42" descr="MSN icon mail"/>
          <p:cNvPicPr>
            <a:picLocks noChangeAspect="1" noChangeArrowheads="1"/>
          </p:cNvPicPr>
          <p:nvPr/>
        </p:nvPicPr>
        <p:blipFill>
          <a:blip r:embed="rId11" cstate="print"/>
          <a:srcRect/>
          <a:stretch>
            <a:fillRect/>
          </a:stretch>
        </p:blipFill>
        <p:spPr bwMode="auto">
          <a:xfrm>
            <a:off x="4806950" y="3303588"/>
            <a:ext cx="563563" cy="922337"/>
          </a:xfrm>
          <a:prstGeom prst="rect">
            <a:avLst/>
          </a:prstGeom>
          <a:noFill/>
          <a:ln w="9525">
            <a:noFill/>
            <a:miter lim="800000"/>
            <a:headEnd/>
            <a:tailEnd/>
          </a:ln>
        </p:spPr>
      </p:pic>
      <p:sp>
        <p:nvSpPr>
          <p:cNvPr id="149543" name="Content Placeholder 2"/>
          <p:cNvSpPr txBox="1">
            <a:spLocks/>
          </p:cNvSpPr>
          <p:nvPr/>
        </p:nvSpPr>
        <p:spPr bwMode="auto">
          <a:xfrm>
            <a:off x="2797175" y="1214438"/>
            <a:ext cx="6254750" cy="2414587"/>
          </a:xfrm>
          <a:prstGeom prst="rect">
            <a:avLst/>
          </a:prstGeom>
          <a:noFill/>
          <a:ln w="9525">
            <a:noFill/>
            <a:miter lim="800000"/>
            <a:headEnd/>
            <a:tailEnd/>
          </a:ln>
        </p:spPr>
        <p:txBody>
          <a:bodyPr/>
          <a:lstStyle/>
          <a:p>
            <a:pPr marL="225425" indent="-225425">
              <a:spcBef>
                <a:spcPts val="600"/>
              </a:spcBef>
              <a:spcAft>
                <a:spcPts val="600"/>
              </a:spcAft>
              <a:buFont typeface="Arial" pitchFamily="34" charset="0"/>
              <a:buChar char="•"/>
            </a:pPr>
            <a:r>
              <a:rPr lang="en-US" sz="2400">
                <a:latin typeface="Calibri" pitchFamily="34" charset="0"/>
              </a:rPr>
              <a:t>Integrate To and Extend Existing PDM </a:t>
            </a:r>
          </a:p>
          <a:p>
            <a:pPr marL="225425" indent="-225425">
              <a:spcBef>
                <a:spcPts val="600"/>
              </a:spcBef>
              <a:spcAft>
                <a:spcPts val="600"/>
              </a:spcAft>
              <a:buFont typeface="Arial" pitchFamily="34" charset="0"/>
              <a:buChar char="•"/>
            </a:pPr>
            <a:r>
              <a:rPr lang="en-US" sz="2400">
                <a:latin typeface="Calibri" pitchFamily="34" charset="0"/>
              </a:rPr>
              <a:t>Use Aras Web Services to Provide Full Featured Enterprise PLM Corporate-wide</a:t>
            </a:r>
          </a:p>
        </p:txBody>
      </p:sp>
      <p:sp>
        <p:nvSpPr>
          <p:cNvPr id="87" name="Content Placeholder 2"/>
          <p:cNvSpPr txBox="1">
            <a:spLocks/>
          </p:cNvSpPr>
          <p:nvPr/>
        </p:nvSpPr>
        <p:spPr bwMode="auto">
          <a:xfrm>
            <a:off x="2797175" y="2600325"/>
            <a:ext cx="5684838" cy="941388"/>
          </a:xfrm>
          <a:prstGeom prst="rect">
            <a:avLst/>
          </a:prstGeom>
          <a:noFill/>
          <a:ln w="9525">
            <a:noFill/>
            <a:miter lim="800000"/>
            <a:headEnd/>
            <a:tailEnd/>
          </a:ln>
        </p:spPr>
        <p:txBody>
          <a:bodyPr/>
          <a:lstStyle/>
          <a:p>
            <a:pPr marL="225425" indent="-225425">
              <a:spcBef>
                <a:spcPts val="600"/>
              </a:spcBef>
              <a:spcAft>
                <a:spcPts val="600"/>
              </a:spcAft>
              <a:buFont typeface="Arial" pitchFamily="34" charset="0"/>
              <a:buChar char="•"/>
            </a:pPr>
            <a:r>
              <a:rPr lang="en-US" sz="2400">
                <a:latin typeface="Calibri" pitchFamily="34" charset="0"/>
              </a:rPr>
              <a:t>Replace Existing PDM When Ready</a:t>
            </a:r>
            <a:br>
              <a:rPr lang="en-US" sz="2400">
                <a:latin typeface="Calibri" pitchFamily="34" charset="0"/>
              </a:rPr>
            </a:br>
            <a:r>
              <a:rPr lang="en-US" sz="2400">
                <a:latin typeface="Calibri" pitchFamily="34" charset="0"/>
              </a:rPr>
              <a:t>to Realize Even Greater Savings</a:t>
            </a:r>
          </a:p>
        </p:txBody>
      </p:sp>
      <p:grpSp>
        <p:nvGrpSpPr>
          <p:cNvPr id="89" name="Group 88"/>
          <p:cNvGrpSpPr>
            <a:grpSpLocks/>
          </p:cNvGrpSpPr>
          <p:nvPr/>
        </p:nvGrpSpPr>
        <p:grpSpPr bwMode="auto">
          <a:xfrm>
            <a:off x="550863" y="3684588"/>
            <a:ext cx="2003425" cy="2908300"/>
            <a:chOff x="551543" y="3684729"/>
            <a:chExt cx="2002972" cy="2907905"/>
          </a:xfrm>
        </p:grpSpPr>
        <p:sp>
          <p:nvSpPr>
            <p:cNvPr id="149546" name="Rectangle 77"/>
            <p:cNvSpPr>
              <a:spLocks noChangeArrowheads="1"/>
            </p:cNvSpPr>
            <p:nvPr/>
          </p:nvSpPr>
          <p:spPr bwMode="auto">
            <a:xfrm>
              <a:off x="551543" y="3684729"/>
              <a:ext cx="2002972" cy="2907905"/>
            </a:xfrm>
            <a:prstGeom prst="rect">
              <a:avLst/>
            </a:prstGeom>
            <a:gradFill rotWithShape="0">
              <a:gsLst>
                <a:gs pos="0">
                  <a:srgbClr val="C00000"/>
                </a:gs>
                <a:gs pos="65000">
                  <a:srgbClr val="FF0000"/>
                </a:gs>
                <a:gs pos="100000">
                  <a:srgbClr val="C00000"/>
                </a:gs>
              </a:gsLst>
              <a:lin ang="16200000"/>
            </a:gradFill>
            <a:ln w="9525" algn="ctr">
              <a:noFill/>
              <a:round/>
              <a:headEnd/>
              <a:tailEnd/>
            </a:ln>
          </p:spPr>
          <p:txBody>
            <a:bodyPr/>
            <a:lstStyle/>
            <a:p>
              <a:endParaRPr lang="en-US" b="1"/>
            </a:p>
          </p:txBody>
        </p:sp>
        <p:pic>
          <p:nvPicPr>
            <p:cNvPr id="81" name="Picture 9" descr="C_F1_GSD Fillet + Law command"/>
            <p:cNvPicPr>
              <a:picLocks noChangeAspect="1" noChangeArrowheads="1"/>
            </p:cNvPicPr>
            <p:nvPr/>
          </p:nvPicPr>
          <p:blipFill>
            <a:blip r:embed="rId12" cstate="print"/>
            <a:srcRect/>
            <a:stretch>
              <a:fillRect/>
            </a:stretch>
          </p:blipFill>
          <p:spPr bwMode="auto">
            <a:xfrm>
              <a:off x="1113391" y="4100598"/>
              <a:ext cx="1114173" cy="892054"/>
            </a:xfrm>
            <a:prstGeom prst="rect">
              <a:avLst/>
            </a:prstGeom>
            <a:noFill/>
            <a:ln w="38100">
              <a:noFill/>
              <a:miter lim="800000"/>
              <a:headEnd/>
              <a:tailEnd/>
            </a:ln>
            <a:effectLst>
              <a:outerShdw blurRad="63500" sx="102000" sy="102000" algn="ctr" rotWithShape="0">
                <a:prstClr val="black">
                  <a:alpha val="40000"/>
                </a:prstClr>
              </a:outerShdw>
            </a:effectLst>
          </p:spPr>
        </p:pic>
        <p:pic>
          <p:nvPicPr>
            <p:cNvPr id="149548" name="Picture 106" descr="visio process chart 1"/>
            <p:cNvPicPr>
              <a:picLocks noChangeAspect="1" noChangeArrowheads="1"/>
            </p:cNvPicPr>
            <p:nvPr/>
          </p:nvPicPr>
          <p:blipFill>
            <a:blip r:embed="rId13" cstate="print"/>
            <a:srcRect/>
            <a:stretch>
              <a:fillRect/>
            </a:stretch>
          </p:blipFill>
          <p:spPr bwMode="auto">
            <a:xfrm flipH="1">
              <a:off x="647562" y="4097960"/>
              <a:ext cx="876438" cy="566738"/>
            </a:xfrm>
            <a:prstGeom prst="rect">
              <a:avLst/>
            </a:prstGeom>
            <a:noFill/>
            <a:ln w="9525">
              <a:noFill/>
              <a:miter lim="800000"/>
              <a:headEnd/>
              <a:tailEnd/>
            </a:ln>
          </p:spPr>
        </p:pic>
        <p:pic>
          <p:nvPicPr>
            <p:cNvPr id="149549" name="Picture 30" descr="visio process chart 4"/>
            <p:cNvPicPr>
              <a:picLocks noChangeAspect="1" noChangeArrowheads="1"/>
            </p:cNvPicPr>
            <p:nvPr/>
          </p:nvPicPr>
          <p:blipFill>
            <a:blip r:embed="rId14" cstate="print"/>
            <a:srcRect/>
            <a:stretch>
              <a:fillRect/>
            </a:stretch>
          </p:blipFill>
          <p:spPr bwMode="auto">
            <a:xfrm flipH="1" flipV="1">
              <a:off x="1493865" y="4705351"/>
              <a:ext cx="952500" cy="531813"/>
            </a:xfrm>
            <a:prstGeom prst="rect">
              <a:avLst/>
            </a:prstGeom>
            <a:noFill/>
            <a:ln w="9525">
              <a:noFill/>
              <a:miter lim="800000"/>
              <a:headEnd/>
              <a:tailEnd/>
            </a:ln>
          </p:spPr>
        </p:pic>
        <p:sp>
          <p:nvSpPr>
            <p:cNvPr id="149550" name="Content Placeholder 2"/>
            <p:cNvSpPr txBox="1">
              <a:spLocks/>
            </p:cNvSpPr>
            <p:nvPr/>
          </p:nvSpPr>
          <p:spPr bwMode="auto">
            <a:xfrm>
              <a:off x="772477" y="5206937"/>
              <a:ext cx="1561105" cy="675703"/>
            </a:xfrm>
            <a:prstGeom prst="rect">
              <a:avLst/>
            </a:prstGeom>
            <a:noFill/>
            <a:ln w="9525">
              <a:noFill/>
              <a:miter lim="800000"/>
              <a:headEnd/>
              <a:tailEnd/>
            </a:ln>
          </p:spPr>
          <p:txBody>
            <a:bodyPr/>
            <a:lstStyle/>
            <a:p>
              <a:pPr algn="ctr">
                <a:spcBef>
                  <a:spcPts val="600"/>
                </a:spcBef>
                <a:spcAft>
                  <a:spcPts val="600"/>
                </a:spcAft>
              </a:pPr>
              <a:r>
                <a:rPr lang="en-US">
                  <a:solidFill>
                    <a:schemeClr val="bg1"/>
                  </a:solidFill>
                  <a:latin typeface="Calibri" pitchFamily="34" charset="0"/>
                </a:rPr>
                <a:t>Full PLM</a:t>
              </a:r>
              <a:br>
                <a:rPr lang="en-US">
                  <a:solidFill>
                    <a:schemeClr val="bg1"/>
                  </a:solidFill>
                  <a:latin typeface="Calibri" pitchFamily="34" charset="0"/>
                </a:rPr>
              </a:br>
              <a:r>
                <a:rPr lang="en-US">
                  <a:solidFill>
                    <a:schemeClr val="bg1"/>
                  </a:solidFill>
                  <a:latin typeface="Calibri" pitchFamily="34" charset="0"/>
                </a:rPr>
                <a:t>Functionality</a:t>
              </a:r>
            </a:p>
          </p:txBody>
        </p:sp>
      </p:grpSp>
      <p:grpSp>
        <p:nvGrpSpPr>
          <p:cNvPr id="149551" name="Group 30"/>
          <p:cNvGrpSpPr>
            <a:grpSpLocks/>
          </p:cNvGrpSpPr>
          <p:nvPr/>
        </p:nvGrpSpPr>
        <p:grpSpPr bwMode="auto">
          <a:xfrm>
            <a:off x="654050" y="5805488"/>
            <a:ext cx="1654175" cy="666750"/>
            <a:chOff x="754956" y="5154475"/>
            <a:chExt cx="1654415" cy="665753"/>
          </a:xfrm>
        </p:grpSpPr>
        <p:sp>
          <p:nvSpPr>
            <p:cNvPr id="25" name="Rounded Rectangle 24"/>
            <p:cNvSpPr/>
            <p:nvPr/>
          </p:nvSpPr>
          <p:spPr bwMode="auto">
            <a:xfrm>
              <a:off x="899440" y="5293966"/>
              <a:ext cx="1509931" cy="366164"/>
            </a:xfrm>
            <a:prstGeom prst="roundRect">
              <a:avLst/>
            </a:prstGeom>
            <a:gradFill rotWithShape="1">
              <a:gsLst>
                <a:gs pos="0">
                  <a:srgbClr val="9D9EA1">
                    <a:tint val="62000"/>
                    <a:satMod val="180000"/>
                  </a:srgbClr>
                </a:gs>
                <a:gs pos="65000">
                  <a:srgbClr val="9D9EA1">
                    <a:tint val="32000"/>
                    <a:satMod val="250000"/>
                  </a:srgbClr>
                </a:gs>
                <a:gs pos="100000">
                  <a:srgbClr val="9D9EA1">
                    <a:tint val="23000"/>
                    <a:satMod val="300000"/>
                  </a:srgbClr>
                </a:gs>
              </a:gsLst>
              <a:lin ang="16200000" scaled="0"/>
            </a:gradFill>
            <a:ln w="19050" cap="flat" cmpd="sng" algn="ctr">
              <a:solidFill>
                <a:srgbClr val="4595D1"/>
              </a:solidFill>
              <a:prstDash val="solid"/>
              <a:headEnd type="none" w="med" len="med"/>
              <a:tailEnd type="none" w="med" len="med"/>
            </a:ln>
            <a:effectLst>
              <a:outerShdw blurRad="50800" dist="38100" dir="5400000" rotWithShape="0">
                <a:srgbClr val="000000">
                  <a:alpha val="35000"/>
                </a:srgbClr>
              </a:outerShdw>
            </a:effectLst>
          </p:spPr>
          <p:txBody>
            <a:bodyPr lIns="109728" tIns="109728" rIns="109728" bIns="54864"/>
            <a:lstStyle/>
            <a:p>
              <a:pPr algn="r" defTabSz="914099" fontAlgn="auto">
                <a:lnSpc>
                  <a:spcPct val="90000"/>
                </a:lnSpc>
                <a:spcBef>
                  <a:spcPts val="400"/>
                </a:spcBef>
                <a:spcAft>
                  <a:spcPts val="0"/>
                </a:spcAft>
                <a:defRPr/>
              </a:pPr>
              <a:r>
                <a:rPr lang="en-US" sz="1000" b="1" dirty="0">
                  <a:solidFill>
                    <a:srgbClr val="002060"/>
                  </a:solidFill>
                  <a:latin typeface="Segoe" pitchFamily="34" charset="0"/>
                </a:rPr>
                <a:t>Business Unit</a:t>
              </a:r>
            </a:p>
          </p:txBody>
        </p:sp>
        <p:pic>
          <p:nvPicPr>
            <p:cNvPr id="149553" name="Picture 6" descr="C:\Documents and Settings\Pennie\My Documents\ACERDATA (D)\Pennie's documents\MS Image\Shapes and Graphics\Buidlings and dwellings\enterprise blue.png"/>
            <p:cNvPicPr>
              <a:picLocks noChangeAspect="1" noChangeArrowheads="1"/>
            </p:cNvPicPr>
            <p:nvPr/>
          </p:nvPicPr>
          <p:blipFill>
            <a:blip r:embed="rId8" cstate="print"/>
            <a:srcRect/>
            <a:stretch>
              <a:fillRect/>
            </a:stretch>
          </p:blipFill>
          <p:spPr bwMode="auto">
            <a:xfrm flipH="1">
              <a:off x="754956" y="5154475"/>
              <a:ext cx="449730" cy="665753"/>
            </a:xfrm>
            <a:prstGeom prst="rect">
              <a:avLst/>
            </a:prstGeom>
            <a:noFill/>
            <a:ln w="9525">
              <a:noFill/>
              <a:miter lim="800000"/>
              <a:headEnd/>
              <a:tailEnd/>
            </a:ln>
          </p:spPr>
        </p:pic>
      </p:grpSp>
      <p:sp>
        <p:nvSpPr>
          <p:cNvPr id="60" name="Rounded Rectangle 59"/>
          <p:cNvSpPr/>
          <p:nvPr/>
        </p:nvSpPr>
        <p:spPr>
          <a:xfrm>
            <a:off x="217488" y="1412875"/>
            <a:ext cx="2486025" cy="2549525"/>
          </a:xfrm>
          <a:prstGeom prst="roundRect">
            <a:avLst>
              <a:gd name="adj" fmla="val 5628"/>
            </a:avLst>
          </a:prstGeom>
          <a:solidFill>
            <a:schemeClr val="bg1"/>
          </a:solidFill>
          <a:ln>
            <a:solidFill>
              <a:srgbClr val="CC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9556" name="Picture 58" descr="screenshot_app.jpg"/>
          <p:cNvPicPr>
            <a:picLocks noChangeAspect="1"/>
          </p:cNvPicPr>
          <p:nvPr/>
        </p:nvPicPr>
        <p:blipFill>
          <a:blip r:embed="rId15" cstate="print"/>
          <a:srcRect/>
          <a:stretch>
            <a:fillRect/>
          </a:stretch>
        </p:blipFill>
        <p:spPr bwMode="auto">
          <a:xfrm>
            <a:off x="677863" y="2108200"/>
            <a:ext cx="1922462" cy="1751013"/>
          </a:xfrm>
          <a:prstGeom prst="rect">
            <a:avLst/>
          </a:prstGeom>
          <a:noFill/>
          <a:ln w="9525">
            <a:noFill/>
            <a:miter lim="800000"/>
            <a:headEnd/>
            <a:tailEnd/>
          </a:ln>
        </p:spPr>
      </p:pic>
      <p:pic>
        <p:nvPicPr>
          <p:cNvPr id="149560" name="Picture 53" descr="visio process chart 2"/>
          <p:cNvPicPr>
            <a:picLocks noChangeAspect="1" noChangeArrowheads="1"/>
          </p:cNvPicPr>
          <p:nvPr/>
        </p:nvPicPr>
        <p:blipFill>
          <a:blip r:embed="rId16" cstate="print"/>
          <a:srcRect/>
          <a:stretch>
            <a:fillRect/>
          </a:stretch>
        </p:blipFill>
        <p:spPr bwMode="auto">
          <a:xfrm>
            <a:off x="2466975" y="3727450"/>
            <a:ext cx="1270000" cy="747713"/>
          </a:xfrm>
          <a:prstGeom prst="rect">
            <a:avLst/>
          </a:prstGeom>
          <a:noFill/>
          <a:ln w="9525">
            <a:noFill/>
            <a:miter lim="800000"/>
            <a:headEnd/>
            <a:tailEnd/>
          </a:ln>
        </p:spPr>
      </p:pic>
      <p:pic>
        <p:nvPicPr>
          <p:cNvPr id="149562" name="Picture 58" descr="arasINNOVATOR_72_RGB"/>
          <p:cNvPicPr>
            <a:picLocks noChangeAspect="1" noChangeArrowheads="1"/>
          </p:cNvPicPr>
          <p:nvPr/>
        </p:nvPicPr>
        <p:blipFill>
          <a:blip r:embed="rId17" cstate="print"/>
          <a:srcRect/>
          <a:stretch>
            <a:fillRect/>
          </a:stretch>
        </p:blipFill>
        <p:spPr bwMode="auto">
          <a:xfrm>
            <a:off x="342900" y="1543050"/>
            <a:ext cx="2306638" cy="327025"/>
          </a:xfrm>
          <a:prstGeom prst="rect">
            <a:avLst/>
          </a:prstGeom>
          <a:noFill/>
        </p:spPr>
      </p:pic>
      <p:sp>
        <p:nvSpPr>
          <p:cNvPr id="149563" name="Text Box 59"/>
          <p:cNvSpPr txBox="1">
            <a:spLocks noChangeArrowheads="1"/>
          </p:cNvSpPr>
          <p:nvPr/>
        </p:nvSpPr>
        <p:spPr bwMode="auto">
          <a:xfrm>
            <a:off x="546100" y="1819275"/>
            <a:ext cx="2030413" cy="212725"/>
          </a:xfrm>
          <a:prstGeom prst="rect">
            <a:avLst/>
          </a:prstGeom>
          <a:noFill/>
          <a:ln w="9525">
            <a:noFill/>
            <a:miter lim="800000"/>
            <a:headEnd/>
            <a:tailEnd/>
          </a:ln>
          <a:effectLst/>
        </p:spPr>
        <p:txBody>
          <a:bodyPr wrap="none" lIns="0" tIns="0" rIns="0" bIns="0">
            <a:spAutoFit/>
          </a:bodyPr>
          <a:lstStyle/>
          <a:p>
            <a:r>
              <a:rPr lang="en-US" sz="1400" b="1">
                <a:solidFill>
                  <a:srgbClr val="4D4D4D"/>
                </a:solidFill>
              </a:rPr>
              <a:t>Enterprise Open Source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1000" fill="hold"/>
                                        <p:tgtEl>
                                          <p:spTgt spid="89"/>
                                        </p:tgtEl>
                                        <p:attrNameLst>
                                          <p:attrName>ppt_x</p:attrName>
                                        </p:attrNameLst>
                                      </p:cBhvr>
                                      <p:tavLst>
                                        <p:tav tm="0">
                                          <p:val>
                                            <p:strVal val="#ppt_x"/>
                                          </p:val>
                                        </p:tav>
                                        <p:tav tm="100000">
                                          <p:val>
                                            <p:strVal val="#ppt_x"/>
                                          </p:val>
                                        </p:tav>
                                      </p:tavLst>
                                    </p:anim>
                                    <p:anim calcmode="lin" valueType="num">
                                      <p:cBhvr>
                                        <p:cTn id="8" dur="1000" fill="hold"/>
                                        <p:tgtEl>
                                          <p:spTgt spid="89"/>
                                        </p:tgtEl>
                                        <p:attrNameLst>
                                          <p:attrName>ppt_y</p:attrName>
                                        </p:attrNameLst>
                                      </p:cBhvr>
                                      <p:tavLst>
                                        <p:tav tm="0">
                                          <p:val>
                                            <p:strVal val="#ppt_y-#ppt_h/2"/>
                                          </p:val>
                                        </p:tav>
                                        <p:tav tm="100000">
                                          <p:val>
                                            <p:strVal val="#ppt_y"/>
                                          </p:val>
                                        </p:tav>
                                      </p:tavLst>
                                    </p:anim>
                                    <p:anim calcmode="lin" valueType="num">
                                      <p:cBhvr>
                                        <p:cTn id="9" dur="1000" fill="hold"/>
                                        <p:tgtEl>
                                          <p:spTgt spid="89"/>
                                        </p:tgtEl>
                                        <p:attrNameLst>
                                          <p:attrName>ppt_w</p:attrName>
                                        </p:attrNameLst>
                                      </p:cBhvr>
                                      <p:tavLst>
                                        <p:tav tm="0">
                                          <p:val>
                                            <p:strVal val="#ppt_w"/>
                                          </p:val>
                                        </p:tav>
                                        <p:tav tm="100000">
                                          <p:val>
                                            <p:strVal val="#ppt_w"/>
                                          </p:val>
                                        </p:tav>
                                      </p:tavLst>
                                    </p:anim>
                                    <p:anim calcmode="lin" valueType="num">
                                      <p:cBhvr>
                                        <p:cTn id="10" dur="1000" fill="hold"/>
                                        <p:tgtEl>
                                          <p:spTgt spid="89"/>
                                        </p:tgtEl>
                                        <p:attrNameLst>
                                          <p:attrName>ppt_h</p:attrName>
                                        </p:attrNameLst>
                                      </p:cBhvr>
                                      <p:tavLst>
                                        <p:tav tm="0">
                                          <p:val>
                                            <p:fltVal val="0"/>
                                          </p:val>
                                        </p:tav>
                                        <p:tav tm="100000">
                                          <p:val>
                                            <p:strVal val="#ppt_h"/>
                                          </p:val>
                                        </p:tav>
                                      </p:tavLst>
                                    </p:anim>
                                  </p:childTnLst>
                                </p:cTn>
                              </p:par>
                              <p:par>
                                <p:cTn id="11" presetID="22" presetClass="entr" presetSubtype="8"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left)">
                                      <p:cBhvr>
                                        <p:cTn id="13"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r>
              <a:rPr lang="en-US" altLang="en-US"/>
              <a:t>Confidential   ©2005-2009 xPLM Solution GmbH		</a:t>
            </a:r>
            <a:fld id="{D658A693-BEEB-45A9-9DA1-D33041E3C9C7}" type="slidenum">
              <a:rPr lang="en-US" altLang="en-US"/>
              <a:pPr/>
              <a:t>34</a:t>
            </a:fld>
            <a:endParaRPr lang="en-US" altLang="en-US"/>
          </a:p>
        </p:txBody>
      </p:sp>
      <p:pic>
        <p:nvPicPr>
          <p:cNvPr id="929794" name="Picture 2"/>
          <p:cNvPicPr>
            <a:picLocks noChangeAspect="1" noChangeArrowheads="1"/>
          </p:cNvPicPr>
          <p:nvPr/>
        </p:nvPicPr>
        <p:blipFill>
          <a:blip r:embed="rId2" cstate="print"/>
          <a:srcRect/>
          <a:stretch>
            <a:fillRect/>
          </a:stretch>
        </p:blipFill>
        <p:spPr bwMode="auto">
          <a:xfrm>
            <a:off x="6619875" y="5348288"/>
            <a:ext cx="2227263" cy="1320800"/>
          </a:xfrm>
          <a:prstGeom prst="rect">
            <a:avLst/>
          </a:prstGeom>
          <a:noFill/>
        </p:spPr>
      </p:pic>
      <p:sp>
        <p:nvSpPr>
          <p:cNvPr id="929795" name="Rectangle 3"/>
          <p:cNvSpPr>
            <a:spLocks noGrp="1" noChangeArrowheads="1"/>
          </p:cNvSpPr>
          <p:nvPr>
            <p:ph type="title"/>
          </p:nvPr>
        </p:nvSpPr>
        <p:spPr>
          <a:xfrm>
            <a:off x="0" y="0"/>
            <a:ext cx="7497763" cy="1143000"/>
          </a:xfrm>
        </p:spPr>
        <p:txBody>
          <a:bodyPr/>
          <a:lstStyle/>
          <a:p>
            <a:r>
              <a:rPr lang="en-US"/>
              <a:t>Catia - Innovator Integration</a:t>
            </a:r>
          </a:p>
        </p:txBody>
      </p:sp>
      <p:sp>
        <p:nvSpPr>
          <p:cNvPr id="929796" name="Rectangle 4"/>
          <p:cNvSpPr>
            <a:spLocks noChangeArrowheads="1"/>
          </p:cNvSpPr>
          <p:nvPr/>
        </p:nvSpPr>
        <p:spPr bwMode="auto">
          <a:xfrm>
            <a:off x="296863" y="1449388"/>
            <a:ext cx="3195637" cy="5165725"/>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z="1400" smtClean="0">
                <a:solidFill>
                  <a:srgbClr val="000066"/>
                </a:solidFill>
                <a:latin typeface="Arial" charset="0"/>
              </a:rPr>
              <a:t>Document &amp; File Management</a:t>
            </a:r>
          </a:p>
          <a:p>
            <a:pPr marL="0" lvl="4" eaLnBrk="0" hangingPunct="0">
              <a:spcBef>
                <a:spcPct val="40000"/>
              </a:spcBef>
            </a:pPr>
            <a:r>
              <a:rPr kumimoji="1" lang="en-US" sz="1400" smtClean="0">
                <a:solidFill>
                  <a:srgbClr val="000066"/>
                </a:solidFill>
                <a:latin typeface="Arial" charset="0"/>
              </a:rPr>
              <a:t>Management of Complex CAD Structures </a:t>
            </a:r>
          </a:p>
          <a:p>
            <a:pPr marL="0" lvl="4" eaLnBrk="0" hangingPunct="0">
              <a:spcBef>
                <a:spcPct val="40000"/>
              </a:spcBef>
            </a:pPr>
            <a:r>
              <a:rPr kumimoji="1" lang="en-US" sz="1400" smtClean="0">
                <a:solidFill>
                  <a:srgbClr val="000066"/>
                </a:solidFill>
                <a:latin typeface="Arial" charset="0"/>
              </a:rPr>
              <a:t>Support of all relevant CAD objects</a:t>
            </a:r>
          </a:p>
          <a:p>
            <a:pPr marL="0" lvl="4" eaLnBrk="0" hangingPunct="0">
              <a:spcBef>
                <a:spcPct val="40000"/>
              </a:spcBef>
            </a:pPr>
            <a:r>
              <a:rPr kumimoji="1" lang="en-US" sz="1400" smtClean="0">
                <a:solidFill>
                  <a:srgbClr val="000066"/>
                </a:solidFill>
                <a:latin typeface="Arial" charset="0"/>
              </a:rPr>
              <a:t>Create and Update of Material Master &amp; BOM</a:t>
            </a:r>
          </a:p>
          <a:p>
            <a:pPr marL="0" lvl="4" eaLnBrk="0" hangingPunct="0">
              <a:spcBef>
                <a:spcPct val="40000"/>
              </a:spcBef>
            </a:pPr>
            <a:r>
              <a:rPr kumimoji="1" lang="en-US" sz="1400" smtClean="0">
                <a:solidFill>
                  <a:srgbClr val="000066"/>
                </a:solidFill>
                <a:latin typeface="Arial" charset="0"/>
              </a:rPr>
              <a:t>Workflow and Release Management  </a:t>
            </a:r>
          </a:p>
          <a:p>
            <a:pPr marL="0" lvl="4" eaLnBrk="0" hangingPunct="0">
              <a:spcBef>
                <a:spcPct val="40000"/>
              </a:spcBef>
            </a:pPr>
            <a:r>
              <a:rPr kumimoji="1" lang="en-US" sz="1400" smtClean="0">
                <a:solidFill>
                  <a:srgbClr val="000066"/>
                </a:solidFill>
                <a:latin typeface="Arial" charset="0"/>
              </a:rPr>
              <a:t>Check-in and Check-out from CAD</a:t>
            </a:r>
          </a:p>
          <a:p>
            <a:pPr marL="0" lvl="4" eaLnBrk="0" hangingPunct="0">
              <a:spcBef>
                <a:spcPct val="40000"/>
              </a:spcBef>
            </a:pPr>
            <a:r>
              <a:rPr kumimoji="1" lang="en-US" sz="1400" smtClean="0">
                <a:solidFill>
                  <a:srgbClr val="000066"/>
                </a:solidFill>
                <a:latin typeface="Arial" charset="0"/>
              </a:rPr>
              <a:t>Automatic Rename to Unique File Names </a:t>
            </a:r>
          </a:p>
          <a:p>
            <a:pPr marL="0" lvl="4" eaLnBrk="0" hangingPunct="0">
              <a:spcBef>
                <a:spcPct val="40000"/>
              </a:spcBef>
            </a:pPr>
            <a:r>
              <a:rPr kumimoji="1" lang="en-US" sz="1400" smtClean="0">
                <a:solidFill>
                  <a:srgbClr val="000066"/>
                </a:solidFill>
                <a:latin typeface="Arial" charset="0"/>
              </a:rPr>
              <a:t>Take and Release Ownership</a:t>
            </a:r>
          </a:p>
          <a:p>
            <a:pPr marL="0" lvl="4" eaLnBrk="0" hangingPunct="0">
              <a:spcBef>
                <a:spcPct val="40000"/>
              </a:spcBef>
            </a:pPr>
            <a:r>
              <a:rPr kumimoji="1" lang="en-US" sz="1400" smtClean="0">
                <a:solidFill>
                  <a:srgbClr val="000066"/>
                </a:solidFill>
                <a:latin typeface="Arial" charset="0"/>
              </a:rPr>
              <a:t>Management of Multiple Revisions</a:t>
            </a:r>
          </a:p>
          <a:p>
            <a:pPr marL="0" lvl="4" eaLnBrk="0" hangingPunct="0">
              <a:spcBef>
                <a:spcPct val="40000"/>
              </a:spcBef>
            </a:pPr>
            <a:r>
              <a:rPr kumimoji="1" lang="en-US" sz="1400" smtClean="0">
                <a:solidFill>
                  <a:srgbClr val="000066"/>
                </a:solidFill>
                <a:latin typeface="Arial" charset="0"/>
              </a:rPr>
              <a:t>Save Preview Before Final Saving</a:t>
            </a:r>
          </a:p>
          <a:p>
            <a:pPr marL="0" lvl="4" eaLnBrk="0" hangingPunct="0">
              <a:spcBef>
                <a:spcPct val="40000"/>
              </a:spcBef>
            </a:pPr>
            <a:r>
              <a:rPr kumimoji="1" lang="en-US" sz="1400" smtClean="0">
                <a:solidFill>
                  <a:srgbClr val="000066"/>
                </a:solidFill>
                <a:latin typeface="Arial" charset="0"/>
              </a:rPr>
              <a:t>Search and Load from Catia or PLM</a:t>
            </a:r>
          </a:p>
          <a:p>
            <a:pPr marL="0" lvl="4" eaLnBrk="0" hangingPunct="0">
              <a:spcBef>
                <a:spcPct val="40000"/>
              </a:spcBef>
            </a:pPr>
            <a:r>
              <a:rPr kumimoji="1" lang="en-US" sz="1400" smtClean="0">
                <a:solidFill>
                  <a:srgbClr val="000066"/>
                </a:solidFill>
                <a:latin typeface="Arial" charset="0"/>
              </a:rPr>
              <a:t>Bidirectional Exchange of Properties</a:t>
            </a:r>
          </a:p>
          <a:p>
            <a:pPr marL="0" lvl="4" eaLnBrk="0" hangingPunct="0">
              <a:spcBef>
                <a:spcPct val="40000"/>
              </a:spcBef>
            </a:pPr>
            <a:r>
              <a:rPr kumimoji="1" lang="en-US" sz="1400" smtClean="0">
                <a:solidFill>
                  <a:srgbClr val="000066"/>
                </a:solidFill>
                <a:latin typeface="Arial" charset="0"/>
              </a:rPr>
              <a:t>Update PLM-Attributes from CAD</a:t>
            </a:r>
          </a:p>
          <a:p>
            <a:pPr marL="0" lvl="4" eaLnBrk="0" hangingPunct="0">
              <a:spcBef>
                <a:spcPct val="40000"/>
              </a:spcBef>
            </a:pPr>
            <a:r>
              <a:rPr kumimoji="1" lang="en-US" sz="1400" smtClean="0">
                <a:solidFill>
                  <a:srgbClr val="000066"/>
                </a:solidFill>
                <a:latin typeface="Arial" charset="0"/>
              </a:rPr>
              <a:t>File Conversion (e.g. Viewables)</a:t>
            </a:r>
          </a:p>
          <a:p>
            <a:pPr marL="0" lvl="4" eaLnBrk="0" hangingPunct="0">
              <a:spcBef>
                <a:spcPct val="40000"/>
              </a:spcBef>
            </a:pPr>
            <a:endParaRPr kumimoji="1" lang="en-US" sz="1600" smtClean="0">
              <a:solidFill>
                <a:srgbClr val="000066"/>
              </a:solidFill>
              <a:latin typeface="Arial" charset="0"/>
            </a:endParaRPr>
          </a:p>
        </p:txBody>
      </p:sp>
      <p:pic>
        <p:nvPicPr>
          <p:cNvPr id="929797" name="Picture 5"/>
          <p:cNvPicPr>
            <a:picLocks noChangeAspect="1" noChangeArrowheads="1"/>
          </p:cNvPicPr>
          <p:nvPr/>
        </p:nvPicPr>
        <p:blipFill>
          <a:blip r:embed="rId3" cstate="print"/>
          <a:srcRect/>
          <a:stretch>
            <a:fillRect/>
          </a:stretch>
        </p:blipFill>
        <p:spPr bwMode="auto">
          <a:xfrm>
            <a:off x="4121150" y="1403350"/>
            <a:ext cx="4860925" cy="2835275"/>
          </a:xfrm>
          <a:prstGeom prst="rect">
            <a:avLst/>
          </a:prstGeom>
          <a:noFill/>
        </p:spPr>
      </p:pic>
      <p:pic>
        <p:nvPicPr>
          <p:cNvPr id="929798" name="Picture 6"/>
          <p:cNvPicPr>
            <a:picLocks noChangeAspect="1" noChangeArrowheads="1"/>
          </p:cNvPicPr>
          <p:nvPr/>
        </p:nvPicPr>
        <p:blipFill>
          <a:blip r:embed="rId4" cstate="print"/>
          <a:srcRect/>
          <a:stretch>
            <a:fillRect/>
          </a:stretch>
        </p:blipFill>
        <p:spPr bwMode="auto">
          <a:xfrm>
            <a:off x="3311525" y="3249613"/>
            <a:ext cx="3733800" cy="2328862"/>
          </a:xfrm>
          <a:prstGeom prst="rect">
            <a:avLst/>
          </a:prstGeom>
          <a:noFill/>
        </p:spPr>
      </p:pic>
      <p:pic>
        <p:nvPicPr>
          <p:cNvPr id="929799" name="Picture 7"/>
          <p:cNvPicPr>
            <a:picLocks noChangeAspect="1" noChangeArrowheads="1"/>
          </p:cNvPicPr>
          <p:nvPr/>
        </p:nvPicPr>
        <p:blipFill>
          <a:blip r:embed="rId5" cstate="print"/>
          <a:srcRect/>
          <a:stretch>
            <a:fillRect/>
          </a:stretch>
        </p:blipFill>
        <p:spPr bwMode="auto">
          <a:xfrm>
            <a:off x="6867525" y="4284663"/>
            <a:ext cx="2051050" cy="1071562"/>
          </a:xfrm>
          <a:prstGeom prst="rect">
            <a:avLst/>
          </a:prstGeom>
          <a:noFill/>
        </p:spPr>
      </p:pic>
      <p:pic>
        <p:nvPicPr>
          <p:cNvPr id="929800" name="Picture 8"/>
          <p:cNvPicPr>
            <a:picLocks noChangeAspect="1" noChangeArrowheads="1"/>
          </p:cNvPicPr>
          <p:nvPr/>
        </p:nvPicPr>
        <p:blipFill>
          <a:blip r:embed="rId6" cstate="print"/>
          <a:srcRect/>
          <a:stretch>
            <a:fillRect/>
          </a:stretch>
        </p:blipFill>
        <p:spPr bwMode="auto">
          <a:xfrm>
            <a:off x="3492500" y="4891088"/>
            <a:ext cx="2970213" cy="1854200"/>
          </a:xfrm>
          <a:prstGeom prst="rect">
            <a:avLst/>
          </a:prstGeom>
          <a:noFill/>
        </p:spPr>
      </p:pic>
    </p:spTree>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Confidential   ©2005-2009 xPLM Solution GmbH		</a:t>
            </a:r>
            <a:fld id="{17106EE8-34D8-471C-B6E8-D0B72E48918D}" type="slidenum">
              <a:rPr lang="en-US" altLang="en-US"/>
              <a:pPr/>
              <a:t>35</a:t>
            </a:fld>
            <a:endParaRPr lang="en-US" altLang="en-US"/>
          </a:p>
        </p:txBody>
      </p:sp>
      <p:sp>
        <p:nvSpPr>
          <p:cNvPr id="932866" name="Rectangle 2"/>
          <p:cNvSpPr>
            <a:spLocks noGrp="1" noChangeArrowheads="1"/>
          </p:cNvSpPr>
          <p:nvPr>
            <p:ph type="title"/>
          </p:nvPr>
        </p:nvSpPr>
        <p:spPr/>
        <p:txBody>
          <a:bodyPr/>
          <a:lstStyle/>
          <a:p>
            <a:r>
              <a:rPr lang="en-US"/>
              <a:t>SAP - Innovator Integration</a:t>
            </a:r>
          </a:p>
        </p:txBody>
      </p:sp>
      <p:sp>
        <p:nvSpPr>
          <p:cNvPr id="932868" name="Rectangle 4"/>
          <p:cNvSpPr>
            <a:spLocks noChangeArrowheads="1"/>
          </p:cNvSpPr>
          <p:nvPr/>
        </p:nvSpPr>
        <p:spPr bwMode="auto">
          <a:xfrm>
            <a:off x="296863" y="1449388"/>
            <a:ext cx="8280400" cy="3386137"/>
          </a:xfrm>
          <a:prstGeom prst="rect">
            <a:avLst/>
          </a:prstGeom>
          <a:noFill/>
          <a:ln w="19050">
            <a:noFill/>
            <a:prstDash val="sysDot"/>
            <a:miter lim="800000"/>
            <a:headEnd/>
            <a:tailEnd/>
          </a:ln>
          <a:effectLst/>
        </p:spPr>
        <p:txBody>
          <a:bodyPr>
            <a:spAutoFit/>
          </a:bodyPr>
          <a:lstStyle/>
          <a:p>
            <a:pPr marL="0" lvl="4" eaLnBrk="0" hangingPunct="0">
              <a:spcBef>
                <a:spcPct val="40000"/>
              </a:spcBef>
            </a:pPr>
            <a:r>
              <a:rPr kumimoji="1" lang="en-US" smtClean="0">
                <a:solidFill>
                  <a:srgbClr val="000066"/>
                </a:solidFill>
                <a:latin typeface="Arial" charset="0"/>
              </a:rPr>
              <a:t>Integrated in the Innovator User Interface</a:t>
            </a:r>
          </a:p>
          <a:p>
            <a:pPr marL="0" lvl="4" eaLnBrk="0" hangingPunct="0">
              <a:spcBef>
                <a:spcPct val="40000"/>
              </a:spcBef>
            </a:pPr>
            <a:r>
              <a:rPr kumimoji="1" lang="en-US" smtClean="0">
                <a:solidFill>
                  <a:srgbClr val="000066"/>
                </a:solidFill>
                <a:latin typeface="Arial" charset="0"/>
              </a:rPr>
              <a:t>Update of Documents, Material Masters</a:t>
            </a:r>
            <a:br>
              <a:rPr kumimoji="1" lang="en-US" smtClean="0">
                <a:solidFill>
                  <a:srgbClr val="000066"/>
                </a:solidFill>
                <a:latin typeface="Arial" charset="0"/>
              </a:rPr>
            </a:br>
            <a:r>
              <a:rPr kumimoji="1" lang="en-US" smtClean="0">
                <a:solidFill>
                  <a:srgbClr val="000066"/>
                </a:solidFill>
                <a:latin typeface="Arial" charset="0"/>
              </a:rPr>
              <a:t>and BoM</a:t>
            </a:r>
          </a:p>
          <a:p>
            <a:pPr marL="0" lvl="4" eaLnBrk="0" hangingPunct="0">
              <a:spcBef>
                <a:spcPct val="40000"/>
              </a:spcBef>
            </a:pPr>
            <a:r>
              <a:rPr kumimoji="1" lang="en-US" smtClean="0">
                <a:solidFill>
                  <a:srgbClr val="000066"/>
                </a:solidFill>
                <a:latin typeface="Arial" charset="0"/>
              </a:rPr>
              <a:t>Workflow and Process integration</a:t>
            </a:r>
          </a:p>
          <a:p>
            <a:pPr marL="0" lvl="4" eaLnBrk="0" hangingPunct="0">
              <a:spcBef>
                <a:spcPct val="40000"/>
              </a:spcBef>
            </a:pPr>
            <a:r>
              <a:rPr kumimoji="1" lang="en-US" smtClean="0">
                <a:solidFill>
                  <a:srgbClr val="000066"/>
                </a:solidFill>
                <a:latin typeface="Arial" charset="0"/>
              </a:rPr>
              <a:t>Conversion and</a:t>
            </a:r>
            <a:br>
              <a:rPr kumimoji="1" lang="en-US" smtClean="0">
                <a:solidFill>
                  <a:srgbClr val="000066"/>
                </a:solidFill>
                <a:latin typeface="Arial" charset="0"/>
              </a:rPr>
            </a:br>
            <a:r>
              <a:rPr kumimoji="1" lang="en-US" smtClean="0">
                <a:solidFill>
                  <a:srgbClr val="000066"/>
                </a:solidFill>
                <a:latin typeface="Arial" charset="0"/>
              </a:rPr>
              <a:t>Transfer of Viewables</a:t>
            </a:r>
          </a:p>
          <a:p>
            <a:pPr marL="0" lvl="4" eaLnBrk="0" hangingPunct="0">
              <a:spcBef>
                <a:spcPct val="40000"/>
              </a:spcBef>
            </a:pPr>
            <a:r>
              <a:rPr kumimoji="1" lang="en-US" smtClean="0">
                <a:solidFill>
                  <a:srgbClr val="000066"/>
                </a:solidFill>
                <a:latin typeface="Arial" charset="0"/>
              </a:rPr>
              <a:t>Bi-directional update of</a:t>
            </a:r>
            <a:br>
              <a:rPr kumimoji="1" lang="en-US" smtClean="0">
                <a:solidFill>
                  <a:srgbClr val="000066"/>
                </a:solidFill>
                <a:latin typeface="Arial" charset="0"/>
              </a:rPr>
            </a:br>
            <a:r>
              <a:rPr kumimoji="1" lang="en-US" smtClean="0">
                <a:solidFill>
                  <a:srgbClr val="000066"/>
                </a:solidFill>
                <a:latin typeface="Arial" charset="0"/>
              </a:rPr>
              <a:t>object properties</a:t>
            </a:r>
          </a:p>
          <a:p>
            <a:pPr marL="0" lvl="4" eaLnBrk="0" hangingPunct="0">
              <a:spcBef>
                <a:spcPct val="40000"/>
              </a:spcBef>
            </a:pPr>
            <a:r>
              <a:rPr kumimoji="1" lang="en-US" smtClean="0">
                <a:solidFill>
                  <a:srgbClr val="000066"/>
                </a:solidFill>
                <a:latin typeface="Arial" charset="0"/>
              </a:rPr>
              <a:t>Customizing and Configuration</a:t>
            </a:r>
            <a:br>
              <a:rPr kumimoji="1" lang="en-US" smtClean="0">
                <a:solidFill>
                  <a:srgbClr val="000066"/>
                </a:solidFill>
                <a:latin typeface="Arial" charset="0"/>
              </a:rPr>
            </a:br>
            <a:r>
              <a:rPr kumimoji="1" lang="en-US" smtClean="0">
                <a:solidFill>
                  <a:srgbClr val="000066"/>
                </a:solidFill>
                <a:latin typeface="Arial" charset="0"/>
              </a:rPr>
              <a:t>Opportunities</a:t>
            </a:r>
          </a:p>
        </p:txBody>
      </p:sp>
      <p:pic>
        <p:nvPicPr>
          <p:cNvPr id="932869" name="Picture 5" descr="SAPCerti_PowSAPNetW_CG10_R_r_p"/>
          <p:cNvPicPr>
            <a:picLocks noChangeAspect="1" noChangeArrowheads="1"/>
          </p:cNvPicPr>
          <p:nvPr/>
        </p:nvPicPr>
        <p:blipFill>
          <a:blip r:embed="rId2" cstate="print"/>
          <a:srcRect/>
          <a:stretch>
            <a:fillRect/>
          </a:stretch>
        </p:blipFill>
        <p:spPr bwMode="auto">
          <a:xfrm>
            <a:off x="1466850" y="5819775"/>
            <a:ext cx="1978025" cy="454025"/>
          </a:xfrm>
          <a:prstGeom prst="rect">
            <a:avLst/>
          </a:prstGeom>
          <a:noFill/>
        </p:spPr>
      </p:pic>
      <p:pic>
        <p:nvPicPr>
          <p:cNvPr id="932870" name="Picture 6"/>
          <p:cNvPicPr>
            <a:picLocks noChangeAspect="1" noChangeArrowheads="1"/>
          </p:cNvPicPr>
          <p:nvPr/>
        </p:nvPicPr>
        <p:blipFill>
          <a:blip r:embed="rId3" cstate="print"/>
          <a:srcRect l="9401" t="1166" r="10677" b="2063"/>
          <a:stretch>
            <a:fillRect/>
          </a:stretch>
        </p:blipFill>
        <p:spPr bwMode="auto">
          <a:xfrm>
            <a:off x="3716338" y="3201988"/>
            <a:ext cx="4456112" cy="3373437"/>
          </a:xfrm>
          <a:prstGeom prst="rect">
            <a:avLst/>
          </a:prstGeom>
          <a:noFill/>
          <a:ln w="19050">
            <a:noFill/>
            <a:prstDash val="sysDot"/>
            <a:miter lim="800000"/>
            <a:headEnd/>
            <a:tailEnd/>
          </a:ln>
          <a:effectLst/>
        </p:spPr>
      </p:pic>
      <p:pic>
        <p:nvPicPr>
          <p:cNvPr id="932871" name="Picture 7"/>
          <p:cNvPicPr>
            <a:picLocks noChangeAspect="1" noChangeArrowheads="1"/>
          </p:cNvPicPr>
          <p:nvPr/>
        </p:nvPicPr>
        <p:blipFill>
          <a:blip r:embed="rId4" cstate="print"/>
          <a:srcRect l="9337" r="10443" b="2687"/>
          <a:stretch>
            <a:fillRect/>
          </a:stretch>
        </p:blipFill>
        <p:spPr bwMode="auto">
          <a:xfrm>
            <a:off x="4751388" y="1246188"/>
            <a:ext cx="4184650" cy="3173412"/>
          </a:xfrm>
          <a:prstGeom prst="rect">
            <a:avLst/>
          </a:prstGeom>
          <a:noFill/>
          <a:ln w="19050">
            <a:noFill/>
            <a:prstDash val="sysDot"/>
            <a:miter lim="800000"/>
            <a:headEnd/>
            <a:tailEnd/>
          </a:ln>
          <a:effectLst/>
        </p:spPr>
      </p:pic>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Slide </a:t>
            </a:r>
            <a:fld id="{0F8EC77A-5D49-489A-882D-12F26B968263}" type="slidenum">
              <a:rPr lang="en-US"/>
              <a:pPr/>
              <a:t>4</a:t>
            </a:fld>
            <a:r>
              <a:rPr lang="en-US"/>
              <a:t>	</a:t>
            </a:r>
          </a:p>
        </p:txBody>
      </p:sp>
      <p:sp>
        <p:nvSpPr>
          <p:cNvPr id="155650" name="Rectangle 2"/>
          <p:cNvSpPr>
            <a:spLocks noGrp="1" noChangeArrowheads="1"/>
          </p:cNvSpPr>
          <p:nvPr>
            <p:ph type="title"/>
          </p:nvPr>
        </p:nvSpPr>
        <p:spPr>
          <a:xfrm>
            <a:off x="0" y="0"/>
            <a:ext cx="6200775" cy="977900"/>
          </a:xfrm>
        </p:spPr>
        <p:txBody>
          <a:bodyPr/>
          <a:lstStyle/>
          <a:p>
            <a:r>
              <a:rPr lang="en-US" sz="3200" b="1" dirty="0">
                <a:latin typeface="Calibri" pitchFamily="34" charset="0"/>
              </a:rPr>
              <a:t>Why </a:t>
            </a:r>
            <a:r>
              <a:rPr lang="en-US" sz="3200" b="1" dirty="0" smtClean="0">
                <a:latin typeface="Calibri" pitchFamily="34" charset="0"/>
              </a:rPr>
              <a:t>is Aras the Fastest Growing PLM Software?    ( </a:t>
            </a:r>
            <a:r>
              <a:rPr lang="en-US" sz="2800" b="1" dirty="0" smtClean="0">
                <a:latin typeface="Calibri" pitchFamily="34" charset="0"/>
              </a:rPr>
              <a:t>2009 - 2010 </a:t>
            </a:r>
            <a:r>
              <a:rPr lang="en-US" sz="3200" b="1" dirty="0" smtClean="0">
                <a:latin typeface="Calibri" pitchFamily="34" charset="0"/>
              </a:rPr>
              <a:t>) </a:t>
            </a:r>
            <a:endParaRPr lang="en-US" sz="3200" b="1" dirty="0">
              <a:latin typeface="Calibri" pitchFamily="34" charset="0"/>
            </a:endParaRPr>
          </a:p>
        </p:txBody>
      </p:sp>
      <p:sp>
        <p:nvSpPr>
          <p:cNvPr id="155651" name="Rectangle 3"/>
          <p:cNvSpPr>
            <a:spLocks noGrp="1" noChangeArrowheads="1"/>
          </p:cNvSpPr>
          <p:nvPr>
            <p:ph type="body" idx="1"/>
          </p:nvPr>
        </p:nvSpPr>
        <p:spPr>
          <a:xfrm>
            <a:off x="0" y="1171575"/>
            <a:ext cx="9144000" cy="5143500"/>
          </a:xfrm>
        </p:spPr>
        <p:txBody>
          <a:bodyPr/>
          <a:lstStyle/>
          <a:p>
            <a:r>
              <a:rPr lang="en-US" sz="2400" b="1" dirty="0" smtClean="0">
                <a:latin typeface="Calibri" pitchFamily="34" charset="0"/>
              </a:rPr>
              <a:t>Aras Technology:      Model-Based </a:t>
            </a:r>
            <a:r>
              <a:rPr lang="en-US" sz="2400" b="1" dirty="0">
                <a:latin typeface="Calibri" pitchFamily="34" charset="0"/>
              </a:rPr>
              <a:t>SOA Framework</a:t>
            </a:r>
          </a:p>
          <a:p>
            <a:pPr lvl="1">
              <a:lnSpc>
                <a:spcPct val="95000"/>
              </a:lnSpc>
              <a:spcBef>
                <a:spcPct val="40000"/>
              </a:spcBef>
            </a:pPr>
            <a:r>
              <a:rPr lang="en-US" sz="2000" b="1" dirty="0" smtClean="0">
                <a:solidFill>
                  <a:schemeClr val="tx1">
                    <a:lumMod val="65000"/>
                    <a:lumOff val="35000"/>
                  </a:schemeClr>
                </a:solidFill>
                <a:latin typeface="Calibri" pitchFamily="34" charset="0"/>
              </a:rPr>
              <a:t>Simplifies </a:t>
            </a:r>
            <a:r>
              <a:rPr lang="en-US" sz="2000" b="1" dirty="0">
                <a:solidFill>
                  <a:schemeClr val="tx1">
                    <a:lumMod val="65000"/>
                    <a:lumOff val="35000"/>
                  </a:schemeClr>
                </a:solidFill>
                <a:latin typeface="Calibri" pitchFamily="34" charset="0"/>
              </a:rPr>
              <a:t>PLM </a:t>
            </a:r>
            <a:r>
              <a:rPr lang="en-US" sz="2000" dirty="0">
                <a:solidFill>
                  <a:schemeClr val="tx1">
                    <a:lumMod val="65000"/>
                    <a:lumOff val="35000"/>
                  </a:schemeClr>
                </a:solidFill>
                <a:latin typeface="Calibri" pitchFamily="34" charset="0"/>
              </a:rPr>
              <a:t>– most </a:t>
            </a:r>
            <a:r>
              <a:rPr lang="en-US" sz="2000" dirty="0" smtClean="0">
                <a:solidFill>
                  <a:schemeClr val="tx1">
                    <a:lumMod val="65000"/>
                    <a:lumOff val="35000"/>
                  </a:schemeClr>
                </a:solidFill>
                <a:latin typeface="Calibri" pitchFamily="34" charset="0"/>
              </a:rPr>
              <a:t>other PLM installations </a:t>
            </a:r>
            <a:r>
              <a:rPr lang="en-US" sz="2000" dirty="0">
                <a:solidFill>
                  <a:schemeClr val="tx1">
                    <a:lumMod val="65000"/>
                    <a:lumOff val="35000"/>
                  </a:schemeClr>
                </a:solidFill>
                <a:latin typeface="Calibri" pitchFamily="34" charset="0"/>
              </a:rPr>
              <a:t>never get to production</a:t>
            </a:r>
          </a:p>
          <a:p>
            <a:pPr lvl="1">
              <a:lnSpc>
                <a:spcPct val="95000"/>
              </a:lnSpc>
              <a:spcBef>
                <a:spcPct val="40000"/>
              </a:spcBef>
            </a:pPr>
            <a:r>
              <a:rPr lang="en-US" sz="2000" b="1" dirty="0" smtClean="0">
                <a:solidFill>
                  <a:schemeClr val="tx1">
                    <a:lumMod val="65000"/>
                    <a:lumOff val="35000"/>
                  </a:schemeClr>
                </a:solidFill>
                <a:latin typeface="Calibri" pitchFamily="34" charset="0"/>
              </a:rPr>
              <a:t>Broadens </a:t>
            </a:r>
            <a:r>
              <a:rPr lang="en-US" sz="2000" b="1" dirty="0">
                <a:solidFill>
                  <a:schemeClr val="tx1">
                    <a:lumMod val="65000"/>
                    <a:lumOff val="35000"/>
                  </a:schemeClr>
                </a:solidFill>
                <a:latin typeface="Calibri" pitchFamily="34" charset="0"/>
              </a:rPr>
              <a:t>PLM </a:t>
            </a:r>
            <a:r>
              <a:rPr lang="en-US" sz="2000" dirty="0">
                <a:solidFill>
                  <a:schemeClr val="tx1">
                    <a:lumMod val="65000"/>
                    <a:lumOff val="35000"/>
                  </a:schemeClr>
                </a:solidFill>
                <a:latin typeface="Calibri" pitchFamily="34" charset="0"/>
              </a:rPr>
              <a:t>– </a:t>
            </a:r>
            <a:r>
              <a:rPr lang="en-US" sz="2000" dirty="0" smtClean="0">
                <a:solidFill>
                  <a:schemeClr val="tx1">
                    <a:lumMod val="65000"/>
                    <a:lumOff val="35000"/>
                  </a:schemeClr>
                </a:solidFill>
                <a:latin typeface="Calibri" pitchFamily="34" charset="0"/>
              </a:rPr>
              <a:t>PLM was too </a:t>
            </a:r>
            <a:r>
              <a:rPr lang="en-US" sz="2000" dirty="0">
                <a:solidFill>
                  <a:schemeClr val="tx1">
                    <a:lumMod val="65000"/>
                    <a:lumOff val="35000"/>
                  </a:schemeClr>
                </a:solidFill>
                <a:latin typeface="Calibri" pitchFamily="34" charset="0"/>
              </a:rPr>
              <a:t>CAD focused, while companies need project </a:t>
            </a:r>
            <a:r>
              <a:rPr lang="en-US" sz="2000" dirty="0" smtClean="0">
                <a:solidFill>
                  <a:schemeClr val="tx1">
                    <a:lumMod val="65000"/>
                    <a:lumOff val="35000"/>
                  </a:schemeClr>
                </a:solidFill>
                <a:latin typeface="Calibri" pitchFamily="34" charset="0"/>
              </a:rPr>
              <a:t>management, </a:t>
            </a:r>
            <a:r>
              <a:rPr lang="en-US" sz="2000" dirty="0">
                <a:solidFill>
                  <a:schemeClr val="tx1">
                    <a:lumMod val="65000"/>
                    <a:lumOff val="35000"/>
                  </a:schemeClr>
                </a:solidFill>
                <a:latin typeface="Calibri" pitchFamily="34" charset="0"/>
              </a:rPr>
              <a:t>quality, manufacturing, supply chain, and tooling</a:t>
            </a:r>
          </a:p>
          <a:p>
            <a:pPr lvl="1">
              <a:lnSpc>
                <a:spcPct val="95000"/>
              </a:lnSpc>
              <a:spcBef>
                <a:spcPct val="40000"/>
              </a:spcBef>
            </a:pPr>
            <a:r>
              <a:rPr lang="en-US" sz="2000" b="1" dirty="0" smtClean="0">
                <a:solidFill>
                  <a:schemeClr val="tx1">
                    <a:lumMod val="65000"/>
                    <a:lumOff val="35000"/>
                  </a:schemeClr>
                </a:solidFill>
                <a:latin typeface="Calibri" pitchFamily="34" charset="0"/>
              </a:rPr>
              <a:t>Easier to Configure </a:t>
            </a:r>
            <a:r>
              <a:rPr lang="en-US" sz="2000" dirty="0" smtClean="0">
                <a:solidFill>
                  <a:schemeClr val="tx1">
                    <a:lumMod val="65000"/>
                    <a:lumOff val="35000"/>
                  </a:schemeClr>
                </a:solidFill>
                <a:latin typeface="Calibri" pitchFamily="34" charset="0"/>
              </a:rPr>
              <a:t>- Modeling </a:t>
            </a:r>
            <a:r>
              <a:rPr lang="en-US" sz="2000" dirty="0">
                <a:solidFill>
                  <a:schemeClr val="tx1">
                    <a:lumMod val="65000"/>
                    <a:lumOff val="35000"/>
                  </a:schemeClr>
                </a:solidFill>
                <a:latin typeface="Calibri" pitchFamily="34" charset="0"/>
              </a:rPr>
              <a:t>is a vastly simpler </a:t>
            </a:r>
            <a:r>
              <a:rPr lang="en-US" sz="2000" dirty="0" smtClean="0">
                <a:solidFill>
                  <a:schemeClr val="tx1">
                    <a:lumMod val="65000"/>
                    <a:lumOff val="35000"/>
                  </a:schemeClr>
                </a:solidFill>
                <a:latin typeface="Calibri" pitchFamily="34" charset="0"/>
              </a:rPr>
              <a:t>than programming and every company needs a custom PLM environment</a:t>
            </a:r>
          </a:p>
          <a:p>
            <a:pPr lvl="1">
              <a:lnSpc>
                <a:spcPct val="95000"/>
              </a:lnSpc>
              <a:spcBef>
                <a:spcPct val="40000"/>
              </a:spcBef>
            </a:pPr>
            <a:r>
              <a:rPr lang="en-US" sz="2000" b="1" dirty="0" smtClean="0">
                <a:solidFill>
                  <a:schemeClr val="tx1">
                    <a:lumMod val="65000"/>
                    <a:lumOff val="35000"/>
                  </a:schemeClr>
                </a:solidFill>
                <a:latin typeface="Calibri" pitchFamily="34" charset="0"/>
              </a:rPr>
              <a:t>Easiest to Upgrade </a:t>
            </a:r>
            <a:r>
              <a:rPr lang="en-US" sz="2000" dirty="0" smtClean="0">
                <a:solidFill>
                  <a:schemeClr val="tx1">
                    <a:lumMod val="65000"/>
                    <a:lumOff val="35000"/>
                  </a:schemeClr>
                </a:solidFill>
                <a:latin typeface="Calibri" pitchFamily="34" charset="0"/>
              </a:rPr>
              <a:t>-  cost of upgrades is included in a fixed price subscription</a:t>
            </a:r>
            <a:endParaRPr lang="en-US" sz="2000" dirty="0">
              <a:solidFill>
                <a:schemeClr val="tx1">
                  <a:lumMod val="65000"/>
                  <a:lumOff val="35000"/>
                </a:schemeClr>
              </a:solidFill>
              <a:latin typeface="Calibri" pitchFamily="34" charset="0"/>
            </a:endParaRPr>
          </a:p>
          <a:p>
            <a:pPr lvl="1"/>
            <a:endParaRPr lang="en-US" sz="1200" dirty="0">
              <a:latin typeface="Calibri" pitchFamily="34" charset="0"/>
            </a:endParaRPr>
          </a:p>
          <a:p>
            <a:pPr>
              <a:spcAft>
                <a:spcPts val="0"/>
              </a:spcAft>
            </a:pPr>
            <a:r>
              <a:rPr lang="en-US" sz="2400" b="1" dirty="0" smtClean="0">
                <a:latin typeface="Calibri" pitchFamily="34" charset="0"/>
              </a:rPr>
              <a:t>Aras Business Model:  Enterprise </a:t>
            </a:r>
            <a:r>
              <a:rPr lang="en-US" sz="2400" b="1" dirty="0">
                <a:latin typeface="Calibri" pitchFamily="34" charset="0"/>
              </a:rPr>
              <a:t>Open </a:t>
            </a:r>
            <a:r>
              <a:rPr lang="en-US" sz="2400" b="1" dirty="0" smtClean="0">
                <a:latin typeface="Calibri" pitchFamily="34" charset="0"/>
              </a:rPr>
              <a:t>Source</a:t>
            </a:r>
            <a:endParaRPr lang="en-US" sz="2400" b="1" dirty="0">
              <a:latin typeface="Calibri" pitchFamily="34" charset="0"/>
            </a:endParaRPr>
          </a:p>
          <a:p>
            <a:pPr lvl="1">
              <a:lnSpc>
                <a:spcPct val="95000"/>
              </a:lnSpc>
              <a:spcBef>
                <a:spcPct val="50000"/>
              </a:spcBef>
              <a:spcAft>
                <a:spcPts val="0"/>
              </a:spcAft>
            </a:pPr>
            <a:r>
              <a:rPr lang="en-US" sz="2000" dirty="0" smtClean="0">
                <a:solidFill>
                  <a:schemeClr val="tx1">
                    <a:lumMod val="65000"/>
                    <a:lumOff val="35000"/>
                  </a:schemeClr>
                </a:solidFill>
                <a:latin typeface="Calibri" pitchFamily="34" charset="0"/>
              </a:rPr>
              <a:t>Because large </a:t>
            </a:r>
            <a:r>
              <a:rPr lang="en-US" sz="2000" dirty="0">
                <a:solidFill>
                  <a:schemeClr val="tx1">
                    <a:lumMod val="65000"/>
                    <a:lumOff val="35000"/>
                  </a:schemeClr>
                </a:solidFill>
                <a:latin typeface="Calibri" pitchFamily="34" charset="0"/>
              </a:rPr>
              <a:t>up-front software </a:t>
            </a:r>
            <a:r>
              <a:rPr lang="en-US" sz="2000" dirty="0" smtClean="0">
                <a:solidFill>
                  <a:schemeClr val="tx1">
                    <a:lumMod val="65000"/>
                    <a:lumOff val="35000"/>
                  </a:schemeClr>
                </a:solidFill>
                <a:latin typeface="Calibri" pitchFamily="34" charset="0"/>
              </a:rPr>
              <a:t>purchases </a:t>
            </a:r>
            <a:r>
              <a:rPr lang="en-US" sz="2000" dirty="0">
                <a:solidFill>
                  <a:schemeClr val="tx1">
                    <a:lumMod val="65000"/>
                    <a:lumOff val="35000"/>
                  </a:schemeClr>
                </a:solidFill>
                <a:latin typeface="Calibri" pitchFamily="34" charset="0"/>
              </a:rPr>
              <a:t>skew the </a:t>
            </a:r>
            <a:r>
              <a:rPr lang="en-US" sz="2000" dirty="0" smtClean="0">
                <a:solidFill>
                  <a:schemeClr val="tx1">
                    <a:lumMod val="65000"/>
                    <a:lumOff val="35000"/>
                  </a:schemeClr>
                </a:solidFill>
                <a:latin typeface="Calibri" pitchFamily="34" charset="0"/>
              </a:rPr>
              <a:t>risk sharing and costs</a:t>
            </a:r>
            <a:endParaRPr lang="en-US" sz="2000" dirty="0">
              <a:solidFill>
                <a:schemeClr val="tx1">
                  <a:lumMod val="65000"/>
                  <a:lumOff val="35000"/>
                </a:schemeClr>
              </a:solidFill>
              <a:latin typeface="Calibri" pitchFamily="34" charset="0"/>
            </a:endParaRPr>
          </a:p>
          <a:p>
            <a:pPr lvl="1">
              <a:lnSpc>
                <a:spcPct val="95000"/>
              </a:lnSpc>
              <a:spcBef>
                <a:spcPct val="50000"/>
              </a:spcBef>
              <a:spcAft>
                <a:spcPts val="0"/>
              </a:spcAft>
            </a:pPr>
            <a:r>
              <a:rPr lang="en-US" sz="2000" dirty="0">
                <a:solidFill>
                  <a:schemeClr val="tx1">
                    <a:lumMod val="65000"/>
                    <a:lumOff val="35000"/>
                  </a:schemeClr>
                </a:solidFill>
                <a:latin typeface="Calibri" pitchFamily="34" charset="0"/>
              </a:rPr>
              <a:t>Improves the </a:t>
            </a:r>
            <a:r>
              <a:rPr lang="en-US" sz="2000" dirty="0" smtClean="0">
                <a:solidFill>
                  <a:schemeClr val="tx1">
                    <a:lumMod val="65000"/>
                    <a:lumOff val="35000"/>
                  </a:schemeClr>
                </a:solidFill>
                <a:latin typeface="Calibri" pitchFamily="34" charset="0"/>
              </a:rPr>
              <a:t>relationship </a:t>
            </a:r>
            <a:r>
              <a:rPr lang="en-US" sz="2000" dirty="0">
                <a:solidFill>
                  <a:schemeClr val="tx1">
                    <a:lumMod val="65000"/>
                    <a:lumOff val="35000"/>
                  </a:schemeClr>
                </a:solidFill>
                <a:latin typeface="Calibri" pitchFamily="34" charset="0"/>
              </a:rPr>
              <a:t>between customer and </a:t>
            </a:r>
            <a:r>
              <a:rPr lang="en-US" sz="2000" dirty="0" smtClean="0">
                <a:solidFill>
                  <a:schemeClr val="tx1">
                    <a:lumMod val="65000"/>
                    <a:lumOff val="35000"/>
                  </a:schemeClr>
                </a:solidFill>
                <a:latin typeface="Calibri" pitchFamily="34" charset="0"/>
              </a:rPr>
              <a:t>software vendor</a:t>
            </a:r>
            <a:endParaRPr lang="en-US" sz="2000" dirty="0">
              <a:solidFill>
                <a:schemeClr val="tx1">
                  <a:lumMod val="65000"/>
                  <a:lumOff val="35000"/>
                </a:schemeClr>
              </a:solidFill>
              <a:latin typeface="Calibri" pitchFamily="34" charset="0"/>
            </a:endParaRPr>
          </a:p>
          <a:p>
            <a:pPr lvl="1">
              <a:lnSpc>
                <a:spcPct val="95000"/>
              </a:lnSpc>
              <a:spcBef>
                <a:spcPct val="50000"/>
              </a:spcBef>
              <a:spcAft>
                <a:spcPts val="0"/>
              </a:spcAft>
            </a:pPr>
            <a:r>
              <a:rPr lang="en-US" sz="2000" dirty="0">
                <a:solidFill>
                  <a:schemeClr val="tx1">
                    <a:lumMod val="65000"/>
                    <a:lumOff val="35000"/>
                  </a:schemeClr>
                </a:solidFill>
                <a:latin typeface="Calibri" pitchFamily="34" charset="0"/>
              </a:rPr>
              <a:t>Leverages </a:t>
            </a:r>
            <a:r>
              <a:rPr lang="en-US" sz="2000" dirty="0" smtClean="0">
                <a:solidFill>
                  <a:schemeClr val="tx1">
                    <a:lumMod val="65000"/>
                    <a:lumOff val="35000"/>
                  </a:schemeClr>
                </a:solidFill>
                <a:latin typeface="Calibri" pitchFamily="34" charset="0"/>
              </a:rPr>
              <a:t>the value </a:t>
            </a:r>
            <a:r>
              <a:rPr lang="en-US" sz="2000" dirty="0">
                <a:solidFill>
                  <a:schemeClr val="tx1">
                    <a:lumMod val="65000"/>
                    <a:lumOff val="35000"/>
                  </a:schemeClr>
                </a:solidFill>
                <a:latin typeface="Calibri" pitchFamily="34" charset="0"/>
              </a:rPr>
              <a:t>of a PLM Community for </a:t>
            </a:r>
            <a:r>
              <a:rPr lang="en-US" sz="2000" dirty="0" smtClean="0">
                <a:solidFill>
                  <a:schemeClr val="tx1">
                    <a:lumMod val="65000"/>
                    <a:lumOff val="35000"/>
                  </a:schemeClr>
                </a:solidFill>
                <a:latin typeface="Calibri" pitchFamily="34" charset="0"/>
              </a:rPr>
              <a:t>best practices exchanges</a:t>
            </a:r>
            <a:endParaRPr lang="en-US" sz="2000" dirty="0">
              <a:solidFill>
                <a:schemeClr val="tx1">
                  <a:lumMod val="65000"/>
                  <a:lumOff val="35000"/>
                </a:schemeClr>
              </a:solidFill>
              <a:latin typeface="Calibri" pitchFamily="34" charset="0"/>
            </a:endParaRPr>
          </a:p>
        </p:txBody>
      </p:sp>
      <p:sp>
        <p:nvSpPr>
          <p:cNvPr id="5" name="TextBox 4"/>
          <p:cNvSpPr txBox="1"/>
          <p:nvPr/>
        </p:nvSpPr>
        <p:spPr>
          <a:xfrm>
            <a:off x="0" y="6286500"/>
            <a:ext cx="9143999" cy="369332"/>
          </a:xfrm>
          <a:prstGeom prst="rect">
            <a:avLst/>
          </a:prstGeom>
          <a:noFill/>
        </p:spPr>
        <p:txBody>
          <a:bodyPr wrap="square" rtlCol="0">
            <a:spAutoFit/>
          </a:bodyPr>
          <a:lstStyle/>
          <a:p>
            <a:pPr algn="ctr"/>
            <a:r>
              <a:rPr lang="en-US" b="1" dirty="0" smtClean="0">
                <a:solidFill>
                  <a:srgbClr val="FF0000"/>
                </a:solidFill>
              </a:rPr>
              <a:t>2009:  500 Installations / Month                       2010:  &gt; 700 Installations / Month</a:t>
            </a:r>
            <a:endParaRPr lang="en-US" b="1" dirty="0">
              <a:solidFill>
                <a:srgbClr val="FF0000"/>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3"/>
          <p:cNvSpPr>
            <a:spLocks noGrp="1"/>
          </p:cNvSpPr>
          <p:nvPr>
            <p:ph type="dt" sz="half" idx="10"/>
          </p:nvPr>
        </p:nvSpPr>
        <p:spPr/>
        <p:txBody>
          <a:bodyPr/>
          <a:lstStyle/>
          <a:p>
            <a:r>
              <a:rPr lang="en-US"/>
              <a:t>Slide </a:t>
            </a:r>
            <a:fld id="{5666AA41-FA73-4A07-80A2-4E3D81401CAA}" type="slidenum">
              <a:rPr lang="en-US"/>
              <a:pPr/>
              <a:t>5</a:t>
            </a:fld>
            <a:r>
              <a:rPr lang="en-US"/>
              <a:t>	</a:t>
            </a:r>
          </a:p>
        </p:txBody>
      </p:sp>
      <p:sp>
        <p:nvSpPr>
          <p:cNvPr id="64514" name="Rectangle 2"/>
          <p:cNvSpPr>
            <a:spLocks noGrp="1" noChangeArrowheads="1"/>
          </p:cNvSpPr>
          <p:nvPr>
            <p:ph type="title"/>
          </p:nvPr>
        </p:nvSpPr>
        <p:spPr>
          <a:xfrm>
            <a:off x="1" y="1"/>
            <a:ext cx="6097588" cy="996950"/>
          </a:xfrm>
        </p:spPr>
        <p:txBody>
          <a:bodyPr/>
          <a:lstStyle/>
          <a:p>
            <a:r>
              <a:rPr lang="en-US" sz="3600" b="1" dirty="0">
                <a:latin typeface="Calibri" pitchFamily="34" charset="0"/>
              </a:rPr>
              <a:t>Aras Overview</a:t>
            </a:r>
          </a:p>
        </p:txBody>
      </p:sp>
      <p:sp>
        <p:nvSpPr>
          <p:cNvPr id="64515" name="Rectangle 3"/>
          <p:cNvSpPr>
            <a:spLocks noGrp="1" noChangeArrowheads="1"/>
          </p:cNvSpPr>
          <p:nvPr>
            <p:ph type="body" idx="1"/>
          </p:nvPr>
        </p:nvSpPr>
        <p:spPr>
          <a:xfrm>
            <a:off x="114300" y="942975"/>
            <a:ext cx="9029700" cy="5573713"/>
          </a:xfrm>
        </p:spPr>
        <p:txBody>
          <a:bodyPr/>
          <a:lstStyle/>
          <a:p>
            <a:pPr>
              <a:lnSpc>
                <a:spcPct val="90000"/>
              </a:lnSpc>
              <a:spcBef>
                <a:spcPct val="35000"/>
              </a:spcBef>
              <a:spcAft>
                <a:spcPct val="0"/>
              </a:spcAft>
              <a:buNone/>
              <a:tabLst>
                <a:tab pos="1943100" algn="l"/>
              </a:tabLst>
            </a:pPr>
            <a:r>
              <a:rPr lang="en-US" sz="2400" dirty="0" smtClean="0">
                <a:latin typeface="Calibri" pitchFamily="34" charset="0"/>
              </a:rPr>
              <a:t>Company:	</a:t>
            </a:r>
            <a:r>
              <a:rPr lang="en-US" sz="2400" smtClean="0">
                <a:latin typeface="Calibri" pitchFamily="34" charset="0"/>
              </a:rPr>
              <a:t>10 years:  </a:t>
            </a:r>
            <a:r>
              <a:rPr lang="en-US" sz="2400" dirty="0" smtClean="0">
                <a:latin typeface="Calibri" pitchFamily="34" charset="0"/>
              </a:rPr>
              <a:t>Boston-Based, Global Organization</a:t>
            </a:r>
          </a:p>
          <a:p>
            <a:pPr>
              <a:lnSpc>
                <a:spcPct val="90000"/>
              </a:lnSpc>
              <a:spcBef>
                <a:spcPct val="35000"/>
              </a:spcBef>
              <a:spcAft>
                <a:spcPct val="0"/>
              </a:spcAft>
              <a:buNone/>
              <a:tabLst>
                <a:tab pos="1943100" algn="l"/>
              </a:tabLst>
            </a:pPr>
            <a:r>
              <a:rPr lang="en-US" sz="2400" dirty="0" smtClean="0">
                <a:latin typeface="Calibri" pitchFamily="34" charset="0"/>
              </a:rPr>
              <a:t>Business</a:t>
            </a:r>
            <a:r>
              <a:rPr lang="en-US" sz="2400" dirty="0">
                <a:latin typeface="Calibri" pitchFamily="34" charset="0"/>
              </a:rPr>
              <a:t>:</a:t>
            </a:r>
            <a:r>
              <a:rPr lang="en-US" dirty="0">
                <a:latin typeface="Calibri" pitchFamily="34" charset="0"/>
              </a:rPr>
              <a:t>	</a:t>
            </a:r>
            <a:r>
              <a:rPr lang="en-US" sz="2400" dirty="0" smtClean="0">
                <a:latin typeface="Calibri" pitchFamily="34" charset="0"/>
              </a:rPr>
              <a:t>Enterprise Open Source PLM Software</a:t>
            </a:r>
            <a:endParaRPr lang="en-US" sz="2400" dirty="0">
              <a:latin typeface="Calibri"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smtClean="0">
                <a:latin typeface="Calibri" pitchFamily="34" charset="0"/>
                <a:cs typeface="Arial" pitchFamily="34" charset="0"/>
              </a:rPr>
              <a:t>Program</a:t>
            </a:r>
            <a:r>
              <a:rPr lang="en-US" sz="1800" b="1" dirty="0">
                <a:latin typeface="Calibri" pitchFamily="34" charset="0"/>
                <a:cs typeface="Arial" pitchFamily="34" charset="0"/>
              </a:rPr>
              <a:t>, Product and Project Management </a:t>
            </a: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Quality Compliance &amp; Risk Management </a:t>
            </a:r>
            <a:endParaRPr lang="en-US" sz="1800" b="1" dirty="0">
              <a:latin typeface="Calibri"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Configuration &amp; Change Management</a:t>
            </a:r>
            <a:endParaRPr lang="en-US" sz="1800" b="1" dirty="0">
              <a:latin typeface="Calibri"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Workflow / Enterprise BPM</a:t>
            </a: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PDM CAD </a:t>
            </a:r>
            <a:r>
              <a:rPr lang="en-US" sz="1800" b="1" dirty="0" smtClean="0">
                <a:latin typeface="Calibri" pitchFamily="34" charset="0"/>
                <a:cs typeface="Arial" pitchFamily="34" charset="0"/>
              </a:rPr>
              <a:t>Management</a:t>
            </a:r>
          </a:p>
          <a:p>
            <a:pPr marL="2286000" lvl="1" indent="-342900">
              <a:lnSpc>
                <a:spcPct val="90000"/>
              </a:lnSpc>
              <a:spcBef>
                <a:spcPts val="300"/>
              </a:spcBef>
              <a:spcAft>
                <a:spcPct val="0"/>
              </a:spcAft>
              <a:buFont typeface="Wingdings" pitchFamily="2" charset="2"/>
              <a:buChar char="§"/>
              <a:tabLst>
                <a:tab pos="1943100" algn="l"/>
              </a:tabLst>
            </a:pPr>
            <a:r>
              <a:rPr lang="en-US" sz="1800" b="1" dirty="0" smtClean="0">
                <a:latin typeface="Calibri" pitchFamily="34" charset="0"/>
                <a:cs typeface="Arial" pitchFamily="34" charset="0"/>
              </a:rPr>
              <a:t>APQP</a:t>
            </a:r>
            <a:endParaRPr lang="en-US" sz="1800" b="1" dirty="0">
              <a:latin typeface="Calibri" pitchFamily="34" charset="0"/>
              <a:cs typeface="Arial" pitchFamily="34" charset="0"/>
            </a:endParaRPr>
          </a:p>
          <a:p>
            <a:pPr marL="2286000" lvl="1" indent="-342900">
              <a:lnSpc>
                <a:spcPct val="90000"/>
              </a:lnSpc>
              <a:spcBef>
                <a:spcPts val="300"/>
              </a:spcBef>
              <a:spcAft>
                <a:spcPct val="0"/>
              </a:spcAft>
              <a:buFont typeface="Wingdings" pitchFamily="2" charset="2"/>
              <a:buChar char="§"/>
              <a:tabLst>
                <a:tab pos="1943100" algn="l"/>
              </a:tabLst>
            </a:pPr>
            <a:r>
              <a:rPr lang="en-US" sz="1800" b="1" dirty="0">
                <a:latin typeface="Calibri" pitchFamily="34" charset="0"/>
                <a:cs typeface="Arial" pitchFamily="34" charset="0"/>
              </a:rPr>
              <a:t>Quality Systems</a:t>
            </a:r>
          </a:p>
          <a:p>
            <a:pPr>
              <a:spcBef>
                <a:spcPts val="600"/>
              </a:spcBef>
              <a:spcAft>
                <a:spcPct val="0"/>
              </a:spcAft>
              <a:buFont typeface="Wingdings" pitchFamily="2" charset="2"/>
              <a:buNone/>
              <a:tabLst>
                <a:tab pos="1943100" algn="l"/>
              </a:tabLst>
            </a:pPr>
            <a:r>
              <a:rPr lang="en-US" sz="2400" dirty="0">
                <a:latin typeface="Calibri" pitchFamily="34" charset="0"/>
              </a:rPr>
              <a:t>Product:</a:t>
            </a:r>
            <a:r>
              <a:rPr lang="en-US" dirty="0">
                <a:latin typeface="Calibri" pitchFamily="34" charset="0"/>
              </a:rPr>
              <a:t>	</a:t>
            </a:r>
            <a:r>
              <a:rPr lang="en-US" sz="2400" dirty="0">
                <a:latin typeface="Calibri" pitchFamily="34" charset="0"/>
              </a:rPr>
              <a:t>Aras Innovator </a:t>
            </a:r>
            <a:r>
              <a:rPr lang="en-US" sz="2000" b="1" baseline="30000" dirty="0">
                <a:latin typeface="Calibri" pitchFamily="34" charset="0"/>
                <a:cs typeface="Arial" pitchFamily="34" charset="0"/>
              </a:rPr>
              <a:t>®</a:t>
            </a:r>
            <a:endParaRPr lang="en-US" sz="1000" b="1" dirty="0">
              <a:latin typeface="Calibri" pitchFamily="34" charset="0"/>
            </a:endParaRPr>
          </a:p>
          <a:p>
            <a:pPr>
              <a:spcBef>
                <a:spcPts val="600"/>
              </a:spcBef>
              <a:spcAft>
                <a:spcPct val="0"/>
              </a:spcAft>
              <a:buFont typeface="Wingdings" pitchFamily="2" charset="2"/>
              <a:buNone/>
              <a:tabLst>
                <a:tab pos="1943100" algn="l"/>
              </a:tabLst>
            </a:pPr>
            <a:r>
              <a:rPr lang="en-US" sz="2400" dirty="0">
                <a:latin typeface="Calibri" pitchFamily="34" charset="0"/>
              </a:rPr>
              <a:t>Technology:	Advanced Model-Based SOA</a:t>
            </a:r>
          </a:p>
          <a:p>
            <a:pPr>
              <a:spcBef>
                <a:spcPts val="600"/>
              </a:spcBef>
              <a:spcAft>
                <a:spcPct val="0"/>
              </a:spcAft>
              <a:buNone/>
              <a:tabLst>
                <a:tab pos="1943100" algn="l"/>
              </a:tabLst>
            </a:pPr>
            <a:r>
              <a:rPr lang="en-US" sz="2400" dirty="0">
                <a:latin typeface="Calibri" pitchFamily="34" charset="0"/>
              </a:rPr>
              <a:t>Certifications:</a:t>
            </a:r>
            <a:r>
              <a:rPr lang="en-US" dirty="0">
                <a:latin typeface="Calibri" pitchFamily="34" charset="0"/>
              </a:rPr>
              <a:t>	</a:t>
            </a:r>
            <a:r>
              <a:rPr lang="en-US" sz="2400" dirty="0" smtClean="0">
                <a:latin typeface="Calibri" pitchFamily="34" charset="0"/>
              </a:rPr>
              <a:t>“Certified for” Entire Microsoft Platform</a:t>
            </a:r>
            <a:endParaRPr lang="en-US" sz="2400" dirty="0">
              <a:latin typeface="Calibri" pitchFamily="34" charset="0"/>
            </a:endParaRPr>
          </a:p>
        </p:txBody>
      </p:sp>
      <p:pic>
        <p:nvPicPr>
          <p:cNvPr id="64517" name="Picture 5" descr="CMII-4star"/>
          <p:cNvPicPr>
            <a:picLocks noChangeAspect="1" noChangeArrowheads="1"/>
          </p:cNvPicPr>
          <p:nvPr/>
        </p:nvPicPr>
        <p:blipFill>
          <a:blip r:embed="rId3" cstate="print"/>
          <a:srcRect t="955"/>
          <a:stretch>
            <a:fillRect/>
          </a:stretch>
        </p:blipFill>
        <p:spPr bwMode="auto">
          <a:xfrm>
            <a:off x="8088313" y="1185863"/>
            <a:ext cx="909637" cy="1155700"/>
          </a:xfrm>
          <a:prstGeom prst="rect">
            <a:avLst/>
          </a:prstGeom>
          <a:noFill/>
        </p:spPr>
      </p:pic>
      <p:pic>
        <p:nvPicPr>
          <p:cNvPr id="64518" name="Picture 6" descr="logo_sm"/>
          <p:cNvPicPr>
            <a:picLocks noChangeAspect="1" noChangeArrowheads="1"/>
          </p:cNvPicPr>
          <p:nvPr/>
        </p:nvPicPr>
        <p:blipFill>
          <a:blip r:embed="rId4" cstate="print"/>
          <a:srcRect/>
          <a:stretch>
            <a:fillRect/>
          </a:stretch>
        </p:blipFill>
        <p:spPr bwMode="auto">
          <a:xfrm>
            <a:off x="2192338" y="5541963"/>
            <a:ext cx="1266825" cy="1014412"/>
          </a:xfrm>
          <a:prstGeom prst="rect">
            <a:avLst/>
          </a:prstGeom>
          <a:noFill/>
        </p:spPr>
      </p:pic>
      <p:pic>
        <p:nvPicPr>
          <p:cNvPr id="64519" name="Picture 7" descr="SQL05-Cert-border"/>
          <p:cNvPicPr>
            <a:picLocks noChangeAspect="1" noChangeArrowheads="1"/>
          </p:cNvPicPr>
          <p:nvPr/>
        </p:nvPicPr>
        <p:blipFill>
          <a:blip r:embed="rId5" cstate="print"/>
          <a:srcRect/>
          <a:stretch>
            <a:fillRect/>
          </a:stretch>
        </p:blipFill>
        <p:spPr bwMode="auto">
          <a:xfrm>
            <a:off x="4741863" y="5456238"/>
            <a:ext cx="809625" cy="1174750"/>
          </a:xfrm>
          <a:prstGeom prst="rect">
            <a:avLst/>
          </a:prstGeom>
          <a:noFill/>
        </p:spPr>
      </p:pic>
      <p:pic>
        <p:nvPicPr>
          <p:cNvPr id="64520" name="Picture 8" descr="WS08-Cert-border_c"/>
          <p:cNvPicPr>
            <a:picLocks noChangeAspect="1" noChangeArrowheads="1"/>
          </p:cNvPicPr>
          <p:nvPr/>
        </p:nvPicPr>
        <p:blipFill>
          <a:blip r:embed="rId6" cstate="print"/>
          <a:srcRect/>
          <a:stretch>
            <a:fillRect/>
          </a:stretch>
        </p:blipFill>
        <p:spPr bwMode="auto">
          <a:xfrm>
            <a:off x="3633788" y="5454650"/>
            <a:ext cx="809625" cy="1177925"/>
          </a:xfrm>
          <a:prstGeom prst="rect">
            <a:avLst/>
          </a:prstGeom>
          <a:noFill/>
        </p:spPr>
      </p:pic>
      <p:pic>
        <p:nvPicPr>
          <p:cNvPr id="64521" name="Picture 9" descr="Cert-Win_Vista_rgb"/>
          <p:cNvPicPr>
            <a:picLocks noChangeAspect="1" noChangeArrowheads="1"/>
          </p:cNvPicPr>
          <p:nvPr/>
        </p:nvPicPr>
        <p:blipFill>
          <a:blip r:embed="rId7" cstate="print"/>
          <a:srcRect/>
          <a:stretch>
            <a:fillRect/>
          </a:stretch>
        </p:blipFill>
        <p:spPr bwMode="auto">
          <a:xfrm>
            <a:off x="5849938" y="5453063"/>
            <a:ext cx="811212" cy="1179512"/>
          </a:xfrm>
          <a:prstGeom prst="rect">
            <a:avLst/>
          </a:prstGeom>
          <a:noFill/>
        </p:spPr>
      </p:pic>
      <p:pic>
        <p:nvPicPr>
          <p:cNvPr id="64526" name="Picture 14" descr="START-IT_125_Seal"/>
          <p:cNvPicPr>
            <a:picLocks noChangeAspect="1" noChangeArrowheads="1"/>
          </p:cNvPicPr>
          <p:nvPr/>
        </p:nvPicPr>
        <p:blipFill>
          <a:blip r:embed="rId8" cstate="print"/>
          <a:srcRect/>
          <a:stretch>
            <a:fillRect/>
          </a:stretch>
        </p:blipFill>
        <p:spPr bwMode="auto">
          <a:xfrm rot="2271913">
            <a:off x="8186738" y="3744913"/>
            <a:ext cx="817562" cy="817562"/>
          </a:xfrm>
          <a:prstGeom prst="rect">
            <a:avLst/>
          </a:prstGeom>
          <a:noFill/>
        </p:spPr>
      </p:pic>
      <p:pic>
        <p:nvPicPr>
          <p:cNvPr id="64527" name="Picture 15" descr="SDCE100_2005logo"/>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rot="900000">
            <a:off x="8177213" y="4568825"/>
            <a:ext cx="833437" cy="833438"/>
          </a:xfrm>
          <a:prstGeom prst="rect">
            <a:avLst/>
          </a:prstGeom>
          <a:noFill/>
        </p:spPr>
      </p:pic>
      <p:pic>
        <p:nvPicPr>
          <p:cNvPr id="64528" name="Picture 16"/>
          <p:cNvPicPr>
            <a:picLocks noChangeAspect="1" noChangeArrowheads="1"/>
          </p:cNvPicPr>
          <p:nvPr/>
        </p:nvPicPr>
        <p:blipFill>
          <a:blip r:embed="rId10" cstate="print"/>
          <a:srcRect/>
          <a:stretch>
            <a:fillRect/>
          </a:stretch>
        </p:blipFill>
        <p:spPr bwMode="auto">
          <a:xfrm>
            <a:off x="8069263" y="2889250"/>
            <a:ext cx="1003300" cy="819150"/>
          </a:xfrm>
          <a:prstGeom prst="rect">
            <a:avLst/>
          </a:prstGeom>
          <a:noFill/>
          <a:ln w="9525">
            <a:noFill/>
            <a:miter lim="800000"/>
            <a:headEnd/>
            <a:tailEnd/>
          </a:ln>
          <a:effectLst/>
        </p:spPr>
      </p:pic>
      <p:pic>
        <p:nvPicPr>
          <p:cNvPr id="15" name="Picture 32" descr="DE_EPOW.jpg"/>
          <p:cNvPicPr>
            <a:picLocks noChangeAspect="1"/>
          </p:cNvPicPr>
          <p:nvPr/>
        </p:nvPicPr>
        <p:blipFill>
          <a:blip r:embed="rId11" cstate="print"/>
          <a:srcRect/>
          <a:stretch>
            <a:fillRect/>
          </a:stretch>
        </p:blipFill>
        <p:spPr bwMode="auto">
          <a:xfrm>
            <a:off x="6810372" y="5628819"/>
            <a:ext cx="502512" cy="674914"/>
          </a:xfrm>
          <a:prstGeom prst="rect">
            <a:avLst/>
          </a:prstGeom>
          <a:noFill/>
          <a:ln w="9525">
            <a:noFill/>
            <a:miter lim="800000"/>
            <a:headEnd/>
            <a:tailEnd/>
          </a:ln>
        </p:spPr>
      </p:pic>
      <p:grpSp>
        <p:nvGrpSpPr>
          <p:cNvPr id="16" name="Group 17"/>
          <p:cNvGrpSpPr/>
          <p:nvPr/>
        </p:nvGrpSpPr>
        <p:grpSpPr>
          <a:xfrm>
            <a:off x="7541988" y="5462135"/>
            <a:ext cx="1403576" cy="1068388"/>
            <a:chOff x="2563588" y="5491163"/>
            <a:chExt cx="1403576" cy="1068388"/>
          </a:xfrm>
        </p:grpSpPr>
        <p:pic>
          <p:nvPicPr>
            <p:cNvPr id="17" name="Picture 16" descr="vistacert_300.png"/>
            <p:cNvPicPr>
              <a:picLocks noChangeAspect="1"/>
            </p:cNvPicPr>
            <p:nvPr/>
          </p:nvPicPr>
          <p:blipFill>
            <a:blip r:embed="rId12" cstate="print"/>
            <a:srcRect/>
            <a:stretch>
              <a:fillRect/>
            </a:stretch>
          </p:blipFill>
          <p:spPr bwMode="auto">
            <a:xfrm>
              <a:off x="2563588" y="5491163"/>
              <a:ext cx="1403576" cy="1068388"/>
            </a:xfrm>
            <a:prstGeom prst="rect">
              <a:avLst/>
            </a:prstGeom>
            <a:noFill/>
            <a:ln w="9525">
              <a:noFill/>
              <a:miter lim="800000"/>
              <a:headEnd/>
              <a:tailEnd/>
            </a:ln>
          </p:spPr>
        </p:pic>
        <p:pic>
          <p:nvPicPr>
            <p:cNvPr id="18" name="Picture 14" descr="Start-IT-MostAdvanced"/>
            <p:cNvPicPr>
              <a:picLocks noChangeAspect="1" noChangeArrowheads="1"/>
            </p:cNvPicPr>
            <p:nvPr/>
          </p:nvPicPr>
          <p:blipFill>
            <a:blip r:embed="rId13" cstate="print"/>
            <a:srcRect l="2583" t="4794" r="4393" b="4505"/>
            <a:stretch>
              <a:fillRect/>
            </a:stretch>
          </p:blipFill>
          <p:spPr bwMode="auto">
            <a:xfrm>
              <a:off x="2648632" y="5527676"/>
              <a:ext cx="1233488" cy="995363"/>
            </a:xfrm>
            <a:prstGeom prst="rect">
              <a:avLst/>
            </a:prstGeom>
            <a:noFill/>
            <a:ln w="9525">
              <a:noFill/>
              <a:miter lim="800000"/>
              <a:headEnd/>
              <a:tailEnd/>
            </a:ln>
          </p:spPr>
        </p:pic>
      </p:grpSp>
      <p:pic>
        <p:nvPicPr>
          <p:cNvPr id="19" name="Picture 18" descr="logo_alliance_MS.gif"/>
          <p:cNvPicPr>
            <a:picLocks noChangeAspect="1"/>
          </p:cNvPicPr>
          <p:nvPr/>
        </p:nvPicPr>
        <p:blipFill>
          <a:blip r:embed="rId14" cstate="print"/>
          <a:stretch>
            <a:fillRect/>
          </a:stretch>
        </p:blipFill>
        <p:spPr>
          <a:xfrm>
            <a:off x="562883" y="5512253"/>
            <a:ext cx="1300005" cy="100148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59513" cy="1082675"/>
          </a:xfrm>
          <a:noFill/>
          <a:ln w="9525">
            <a:noFill/>
            <a:miter lim="800000"/>
            <a:headEnd/>
            <a:tailEnd/>
          </a:ln>
          <a:effectLst/>
        </p:spPr>
        <p:txBody>
          <a:bodyPr vert="horz" wrap="none" lIns="0" tIns="0" rIns="0" bIns="0" numCol="1" anchor="ctr" anchorCtr="0" compatLnSpc="1">
            <a:prstTxWarp prst="textNoShape">
              <a:avLst/>
            </a:prstTxWarp>
          </a:bodyPr>
          <a:lstStyle/>
          <a:p>
            <a:pPr marL="57150">
              <a:lnSpc>
                <a:spcPct val="100000"/>
              </a:lnSpc>
              <a:spcBef>
                <a:spcPts val="0"/>
              </a:spcBef>
              <a:spcAft>
                <a:spcPts val="600"/>
              </a:spcAft>
            </a:pPr>
            <a:r>
              <a:rPr lang="en-US" sz="3200" b="1" dirty="0" smtClean="0">
                <a:latin typeface="Calibri" pitchFamily="34" charset="0"/>
              </a:rPr>
              <a:t>Who is the Aras PLM Community?</a:t>
            </a:r>
            <a:endParaRPr lang="en-US" sz="2800" b="1" dirty="0">
              <a:latin typeface="Calibri" pitchFamily="34" charset="0"/>
            </a:endParaRPr>
          </a:p>
        </p:txBody>
      </p:sp>
      <p:sp>
        <p:nvSpPr>
          <p:cNvPr id="3" name="Content Placeholder 2"/>
          <p:cNvSpPr>
            <a:spLocks noGrp="1"/>
          </p:cNvSpPr>
          <p:nvPr>
            <p:ph idx="1"/>
          </p:nvPr>
        </p:nvSpPr>
        <p:spPr>
          <a:xfrm>
            <a:off x="161925" y="1162049"/>
            <a:ext cx="8982075" cy="5438775"/>
          </a:xfrm>
        </p:spPr>
        <p:txBody>
          <a:bodyPr/>
          <a:lstStyle/>
          <a:p>
            <a:pPr>
              <a:spcBef>
                <a:spcPts val="600"/>
              </a:spcBef>
              <a:spcAft>
                <a:spcPts val="600"/>
              </a:spcAft>
              <a:buNone/>
            </a:pPr>
            <a:r>
              <a:rPr lang="en-US" sz="2400" dirty="0" smtClean="0">
                <a:latin typeface="Calibri" pitchFamily="34" charset="0"/>
              </a:rPr>
              <a:t>	</a:t>
            </a:r>
            <a:r>
              <a:rPr lang="en-US" sz="2400" b="1" dirty="0" smtClean="0">
                <a:latin typeface="Calibri" pitchFamily="34" charset="0"/>
              </a:rPr>
              <a:t>First-Time </a:t>
            </a:r>
            <a:r>
              <a:rPr lang="en-US" sz="2400" dirty="0" smtClean="0">
                <a:latin typeface="Calibri" pitchFamily="34" charset="0"/>
              </a:rPr>
              <a:t>PLM users           &amp;                 </a:t>
            </a:r>
            <a:r>
              <a:rPr lang="en-US" sz="2400" b="1" dirty="0" smtClean="0">
                <a:latin typeface="Calibri" pitchFamily="34" charset="0"/>
              </a:rPr>
              <a:t>Veterans</a:t>
            </a:r>
            <a:r>
              <a:rPr lang="en-US" sz="2400" dirty="0" smtClean="0">
                <a:latin typeface="Calibri" pitchFamily="34" charset="0"/>
              </a:rPr>
              <a:t> of 2-3 PLM Projects</a:t>
            </a:r>
          </a:p>
          <a:p>
            <a:pPr>
              <a:spcBef>
                <a:spcPts val="1200"/>
              </a:spcBef>
              <a:spcAft>
                <a:spcPts val="0"/>
              </a:spcAft>
              <a:buNone/>
            </a:pPr>
            <a:r>
              <a:rPr lang="en-US" sz="2400" dirty="0" smtClean="0">
                <a:latin typeface="Calibri" pitchFamily="34" charset="0"/>
              </a:rPr>
              <a:t>	</a:t>
            </a:r>
            <a:r>
              <a:rPr lang="en-US" sz="2400" b="1" dirty="0" smtClean="0">
                <a:latin typeface="Calibri" pitchFamily="34" charset="0"/>
              </a:rPr>
              <a:t>Small companies </a:t>
            </a:r>
            <a:r>
              <a:rPr lang="en-US" sz="2400" dirty="0" smtClean="0">
                <a:latin typeface="Calibri" pitchFamily="34" charset="0"/>
              </a:rPr>
              <a:t>		 &amp;	        </a:t>
            </a:r>
            <a:r>
              <a:rPr lang="en-US" sz="2400" b="1" dirty="0" smtClean="0">
                <a:latin typeface="Calibri" pitchFamily="34" charset="0"/>
              </a:rPr>
              <a:t>Global Enterprises</a:t>
            </a:r>
            <a:r>
              <a:rPr lang="en-US" sz="2400" dirty="0" smtClean="0">
                <a:latin typeface="Calibri" pitchFamily="34" charset="0"/>
              </a:rPr>
              <a:t> </a:t>
            </a:r>
          </a:p>
          <a:p>
            <a:pPr>
              <a:lnSpc>
                <a:spcPts val="2500"/>
              </a:lnSpc>
              <a:spcBef>
                <a:spcPts val="0"/>
              </a:spcBef>
              <a:spcAft>
                <a:spcPts val="1200"/>
              </a:spcAft>
              <a:buNone/>
            </a:pPr>
            <a:r>
              <a:rPr lang="en-US" sz="2400" dirty="0" smtClean="0">
                <a:latin typeface="Calibri" pitchFamily="34" charset="0"/>
              </a:rPr>
              <a:t>         </a:t>
            </a:r>
            <a:r>
              <a:rPr lang="en-US" sz="2000" dirty="0" smtClean="0">
                <a:latin typeface="Calibri" pitchFamily="34" charset="0"/>
              </a:rPr>
              <a:t>with &lt; 15 users </a:t>
            </a:r>
            <a:r>
              <a:rPr lang="en-US" sz="2400" dirty="0" smtClean="0">
                <a:latin typeface="Calibri" pitchFamily="34" charset="0"/>
              </a:rPr>
              <a:t>			            </a:t>
            </a:r>
            <a:r>
              <a:rPr lang="en-US" sz="2000" dirty="0" smtClean="0">
                <a:latin typeface="Calibri" pitchFamily="34" charset="0"/>
              </a:rPr>
              <a:t>with &gt; 3,000 users</a:t>
            </a:r>
            <a:endParaRPr lang="en-US" sz="2400" dirty="0" smtClean="0">
              <a:latin typeface="Calibri" pitchFamily="34" charset="0"/>
              <a:sym typeface="Wingdings" pitchFamily="2" charset="2"/>
            </a:endParaRPr>
          </a:p>
          <a:p>
            <a:pPr>
              <a:spcBef>
                <a:spcPts val="1200"/>
              </a:spcBef>
              <a:spcAft>
                <a:spcPts val="0"/>
              </a:spcAft>
              <a:buNone/>
            </a:pPr>
            <a:r>
              <a:rPr lang="en-US" sz="2400" dirty="0" smtClean="0">
                <a:latin typeface="Calibri" pitchFamily="34" charset="0"/>
              </a:rPr>
              <a:t>	</a:t>
            </a:r>
            <a:r>
              <a:rPr lang="en-US" sz="2400" b="1" dirty="0" smtClean="0">
                <a:latin typeface="Calibri" pitchFamily="34" charset="0"/>
              </a:rPr>
              <a:t>High Tech </a:t>
            </a:r>
            <a:r>
              <a:rPr lang="en-US" sz="2400" dirty="0" smtClean="0">
                <a:latin typeface="Calibri" pitchFamily="34" charset="0"/>
              </a:rPr>
              <a:t>		Xerox, </a:t>
            </a:r>
            <a:r>
              <a:rPr lang="en-US" sz="2400" dirty="0" err="1" smtClean="0">
                <a:latin typeface="Calibri" pitchFamily="34" charset="0"/>
              </a:rPr>
              <a:t>HiTi</a:t>
            </a:r>
            <a:r>
              <a:rPr lang="en-US" sz="2400" dirty="0" smtClean="0">
                <a:latin typeface="Calibri" pitchFamily="34" charset="0"/>
              </a:rPr>
              <a:t>, Motorola, Fox Electronics</a:t>
            </a:r>
          </a:p>
          <a:p>
            <a:pPr>
              <a:spcBef>
                <a:spcPts val="600"/>
              </a:spcBef>
              <a:spcAft>
                <a:spcPts val="0"/>
              </a:spcAft>
              <a:buNone/>
            </a:pPr>
            <a:r>
              <a:rPr lang="en-US" sz="2400" dirty="0" smtClean="0">
                <a:latin typeface="Calibri" pitchFamily="34" charset="0"/>
              </a:rPr>
              <a:t>	</a:t>
            </a:r>
            <a:r>
              <a:rPr lang="en-US" sz="2400" b="1" dirty="0" smtClean="0">
                <a:latin typeface="Calibri" pitchFamily="34" charset="0"/>
              </a:rPr>
              <a:t>Defense</a:t>
            </a:r>
            <a:r>
              <a:rPr lang="en-US" sz="2400" dirty="0" smtClean="0">
                <a:latin typeface="Calibri" pitchFamily="34" charset="0"/>
              </a:rPr>
              <a:t>  		Textron, Lockheed, Allen-Vanguard, Rolls-Royce </a:t>
            </a:r>
          </a:p>
          <a:p>
            <a:pPr>
              <a:spcBef>
                <a:spcPts val="600"/>
              </a:spcBef>
              <a:spcAft>
                <a:spcPts val="0"/>
              </a:spcAft>
              <a:buNone/>
            </a:pPr>
            <a:r>
              <a:rPr lang="en-US" sz="2400" dirty="0" smtClean="0">
                <a:latin typeface="Calibri" pitchFamily="34" charset="0"/>
              </a:rPr>
              <a:t>	</a:t>
            </a:r>
            <a:r>
              <a:rPr lang="en-US" sz="2400" b="1" dirty="0" smtClean="0">
                <a:latin typeface="Calibri" pitchFamily="34" charset="0"/>
              </a:rPr>
              <a:t>Medical/</a:t>
            </a:r>
            <a:r>
              <a:rPr lang="en-US" sz="2400" b="1" dirty="0" err="1" smtClean="0">
                <a:latin typeface="Calibri" pitchFamily="34" charset="0"/>
              </a:rPr>
              <a:t>Pharma</a:t>
            </a:r>
            <a:r>
              <a:rPr lang="en-US" sz="2400" dirty="0" smtClean="0">
                <a:latin typeface="Calibri" pitchFamily="34" charset="0"/>
              </a:rPr>
              <a:t>	CareStream, Basic Research</a:t>
            </a:r>
          </a:p>
          <a:p>
            <a:pPr>
              <a:spcBef>
                <a:spcPts val="600"/>
              </a:spcBef>
              <a:spcAft>
                <a:spcPts val="0"/>
              </a:spcAft>
              <a:buNone/>
            </a:pPr>
            <a:r>
              <a:rPr lang="en-US" sz="2400" dirty="0" smtClean="0">
                <a:latin typeface="Calibri" pitchFamily="34" charset="0"/>
              </a:rPr>
              <a:t>	</a:t>
            </a:r>
            <a:r>
              <a:rPr lang="en-US" sz="2400" b="1" dirty="0" smtClean="0">
                <a:latin typeface="Calibri" pitchFamily="34" charset="0"/>
              </a:rPr>
              <a:t>Consumer</a:t>
            </a:r>
            <a:r>
              <a:rPr lang="en-US" sz="2400" dirty="0" smtClean="0">
                <a:latin typeface="Calibri" pitchFamily="34" charset="0"/>
              </a:rPr>
              <a:t>  		</a:t>
            </a:r>
            <a:r>
              <a:rPr lang="en-US" sz="2400" dirty="0" err="1" smtClean="0">
                <a:latin typeface="Calibri" pitchFamily="34" charset="0"/>
              </a:rPr>
              <a:t>MegaBrands</a:t>
            </a:r>
            <a:r>
              <a:rPr lang="en-US" sz="2400" dirty="0" smtClean="0">
                <a:latin typeface="Calibri" pitchFamily="34" charset="0"/>
              </a:rPr>
              <a:t>, Kolcraft, Amscan, Seiko</a:t>
            </a:r>
          </a:p>
          <a:p>
            <a:pPr>
              <a:spcBef>
                <a:spcPts val="600"/>
              </a:spcBef>
              <a:spcAft>
                <a:spcPts val="0"/>
              </a:spcAft>
              <a:buNone/>
            </a:pPr>
            <a:r>
              <a:rPr lang="en-US" sz="2400" dirty="0" smtClean="0">
                <a:latin typeface="Calibri" pitchFamily="34" charset="0"/>
              </a:rPr>
              <a:t>	</a:t>
            </a:r>
            <a:r>
              <a:rPr lang="en-US" sz="2400" b="1" dirty="0" smtClean="0">
                <a:latin typeface="Calibri" pitchFamily="34" charset="0"/>
              </a:rPr>
              <a:t>Automotive</a:t>
            </a:r>
            <a:r>
              <a:rPr lang="en-US" sz="2400" dirty="0" smtClean="0">
                <a:latin typeface="Calibri" pitchFamily="34" charset="0"/>
              </a:rPr>
              <a:t>  	Lear, Freudenberg, Hayes-Lemmerz, Getrag Ford</a:t>
            </a:r>
          </a:p>
          <a:p>
            <a:pPr>
              <a:spcBef>
                <a:spcPts val="600"/>
              </a:spcBef>
              <a:spcAft>
                <a:spcPts val="0"/>
              </a:spcAft>
              <a:buNone/>
            </a:pPr>
            <a:r>
              <a:rPr lang="en-US" sz="2400" dirty="0" smtClean="0">
                <a:latin typeface="Calibri" pitchFamily="34" charset="0"/>
              </a:rPr>
              <a:t>	</a:t>
            </a:r>
            <a:r>
              <a:rPr lang="en-US" sz="2400" b="1" dirty="0" smtClean="0">
                <a:latin typeface="Calibri" pitchFamily="34" charset="0"/>
              </a:rPr>
              <a:t>Industrial</a:t>
            </a:r>
            <a:r>
              <a:rPr lang="en-US" sz="2400" dirty="0" smtClean="0">
                <a:latin typeface="Calibri" pitchFamily="34" charset="0"/>
              </a:rPr>
              <a:t> 		</a:t>
            </a:r>
            <a:r>
              <a:rPr lang="en-US" sz="2400" dirty="0" err="1" smtClean="0">
                <a:latin typeface="Calibri" pitchFamily="34" charset="0"/>
              </a:rPr>
              <a:t>FlexLink</a:t>
            </a:r>
            <a:r>
              <a:rPr lang="en-US" sz="2400" dirty="0" smtClean="0">
                <a:latin typeface="Calibri" pitchFamily="34" charset="0"/>
              </a:rPr>
              <a:t>,  </a:t>
            </a:r>
            <a:r>
              <a:rPr lang="en-US" sz="2400" dirty="0" err="1" smtClean="0">
                <a:latin typeface="Calibri" pitchFamily="34" charset="0"/>
              </a:rPr>
              <a:t>Desma</a:t>
            </a:r>
            <a:r>
              <a:rPr lang="en-US" sz="2400" dirty="0" smtClean="0">
                <a:latin typeface="Calibri" pitchFamily="34" charset="0"/>
              </a:rPr>
              <a:t>, Ingersoll-Rand</a:t>
            </a:r>
          </a:p>
          <a:p>
            <a:pPr>
              <a:spcBef>
                <a:spcPts val="600"/>
              </a:spcBef>
              <a:spcAft>
                <a:spcPts val="0"/>
              </a:spcAft>
              <a:buNone/>
            </a:pPr>
            <a:r>
              <a:rPr lang="en-US" sz="2400" dirty="0" smtClean="0">
                <a:latin typeface="Calibri" pitchFamily="34" charset="0"/>
              </a:rPr>
              <a:t>	</a:t>
            </a:r>
            <a:r>
              <a:rPr lang="en-US" sz="2400" b="1" dirty="0" smtClean="0">
                <a:latin typeface="Calibri" pitchFamily="34" charset="0"/>
              </a:rPr>
              <a:t>Food/Beverage</a:t>
            </a:r>
            <a:r>
              <a:rPr lang="en-US" sz="2400" dirty="0" smtClean="0">
                <a:latin typeface="Calibri" pitchFamily="34" charset="0"/>
              </a:rPr>
              <a:t>	American Pasta Company, </a:t>
            </a:r>
            <a:r>
              <a:rPr lang="en-US" sz="2400" dirty="0" err="1" smtClean="0">
                <a:latin typeface="Calibri" pitchFamily="34" charset="0"/>
              </a:rPr>
              <a:t>Weichuan</a:t>
            </a:r>
            <a:r>
              <a:rPr lang="en-US" sz="2400" dirty="0" smtClean="0">
                <a:latin typeface="Calibri" pitchFamily="34" charset="0"/>
              </a:rPr>
              <a:t> </a:t>
            </a:r>
          </a:p>
        </p:txBody>
      </p:sp>
      <p:sp>
        <p:nvSpPr>
          <p:cNvPr id="4" name="Date Placeholder 3"/>
          <p:cNvSpPr>
            <a:spLocks noGrp="1"/>
          </p:cNvSpPr>
          <p:nvPr>
            <p:ph type="dt" sz="half" idx="10"/>
          </p:nvPr>
        </p:nvSpPr>
        <p:spPr/>
        <p:txBody>
          <a:bodyPr/>
          <a:lstStyle/>
          <a:p>
            <a:pPr>
              <a:defRPr/>
            </a:pPr>
            <a:r>
              <a:rPr lang="en-US" smtClean="0"/>
              <a:t>Slide </a:t>
            </a:r>
            <a:fld id="{A0B033CE-2561-4D5F-B7D8-BAF46D3ABD76}" type="slidenum">
              <a:rPr lang="en-US" smtClean="0"/>
              <a:pPr>
                <a:defRPr/>
              </a:pPr>
              <a:t>6</a:t>
            </a:fld>
            <a:r>
              <a:rPr lang="en-US" smtClean="0"/>
              <a:t>	</a:t>
            </a:r>
            <a:endParaRPr lang="en-US"/>
          </a:p>
        </p:txBody>
      </p:sp>
      <p:sp>
        <p:nvSpPr>
          <p:cNvPr id="5" name="TextBox 4"/>
          <p:cNvSpPr txBox="1"/>
          <p:nvPr/>
        </p:nvSpPr>
        <p:spPr>
          <a:xfrm>
            <a:off x="0" y="6343650"/>
            <a:ext cx="9143999" cy="338554"/>
          </a:xfrm>
          <a:prstGeom prst="rect">
            <a:avLst/>
          </a:prstGeom>
          <a:noFill/>
        </p:spPr>
        <p:txBody>
          <a:bodyPr wrap="square" rtlCol="0">
            <a:spAutoFit/>
          </a:bodyPr>
          <a:lstStyle/>
          <a:p>
            <a:pPr algn="ctr"/>
            <a:r>
              <a:rPr lang="en-US" sz="1600" b="1" dirty="0" smtClean="0">
                <a:solidFill>
                  <a:srgbClr val="FF0000"/>
                </a:solidFill>
              </a:rPr>
              <a:t>http://www.aras.com/ACE2010   for the recent Community Event presentations</a:t>
            </a:r>
            <a:endParaRPr lang="en-US" sz="1600" b="1" dirty="0">
              <a:solidFill>
                <a:srgbClr val="FF0000"/>
              </a:solidFill>
            </a:endParaRPr>
          </a:p>
        </p:txBody>
      </p:sp>
      <p:sp>
        <p:nvSpPr>
          <p:cNvPr id="6" name="TextBox 5"/>
          <p:cNvSpPr txBox="1"/>
          <p:nvPr/>
        </p:nvSpPr>
        <p:spPr>
          <a:xfrm>
            <a:off x="9525" y="5924550"/>
            <a:ext cx="9143999" cy="369332"/>
          </a:xfrm>
          <a:prstGeom prst="rect">
            <a:avLst/>
          </a:prstGeom>
          <a:noFill/>
        </p:spPr>
        <p:txBody>
          <a:bodyPr wrap="square" rtlCol="0">
            <a:spAutoFit/>
          </a:bodyPr>
          <a:lstStyle/>
          <a:p>
            <a:pPr algn="ctr"/>
            <a:r>
              <a:rPr lang="en-US" b="1" dirty="0" smtClean="0">
                <a:solidFill>
                  <a:srgbClr val="FF0000"/>
                </a:solidFill>
              </a:rPr>
              <a:t>About  50/50  Replacing vs. Complementing Existing PDM Software</a:t>
            </a:r>
            <a:endParaRPr lang="en-US" b="1" dirty="0">
              <a:solidFill>
                <a:srgbClr val="FF0000"/>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Lockheed"/>
          <p:cNvPicPr>
            <a:picLocks noChangeAspect="1" noChangeArrowheads="1"/>
          </p:cNvPicPr>
          <p:nvPr/>
        </p:nvPicPr>
        <p:blipFill>
          <a:blip r:embed="rId3" cstate="print"/>
          <a:srcRect/>
          <a:stretch>
            <a:fillRect/>
          </a:stretch>
        </p:blipFill>
        <p:spPr bwMode="auto">
          <a:xfrm>
            <a:off x="2019300" y="2222500"/>
            <a:ext cx="2106613" cy="476250"/>
          </a:xfrm>
          <a:prstGeom prst="rect">
            <a:avLst/>
          </a:prstGeom>
          <a:noFill/>
          <a:ln w="9525">
            <a:noFill/>
            <a:miter lim="800000"/>
            <a:headEnd/>
            <a:tailEnd/>
          </a:ln>
        </p:spPr>
      </p:pic>
      <p:pic>
        <p:nvPicPr>
          <p:cNvPr id="3075" name="Picture 4" descr="Fox"/>
          <p:cNvPicPr>
            <a:picLocks noChangeAspect="1" noChangeArrowheads="1"/>
          </p:cNvPicPr>
          <p:nvPr/>
        </p:nvPicPr>
        <p:blipFill>
          <a:blip r:embed="rId4" cstate="print"/>
          <a:srcRect/>
          <a:stretch>
            <a:fillRect/>
          </a:stretch>
        </p:blipFill>
        <p:spPr bwMode="auto">
          <a:xfrm>
            <a:off x="2136775" y="3255963"/>
            <a:ext cx="1457325" cy="393700"/>
          </a:xfrm>
          <a:prstGeom prst="rect">
            <a:avLst/>
          </a:prstGeom>
          <a:noFill/>
          <a:ln w="9525">
            <a:noFill/>
            <a:miter lim="800000"/>
            <a:headEnd/>
            <a:tailEnd/>
          </a:ln>
        </p:spPr>
      </p:pic>
      <p:pic>
        <p:nvPicPr>
          <p:cNvPr id="3076" name="Picture 13" descr="M:\2008 Graphics\Customers\Customer Logos\customer logos GIF\customer gifs 115x72\CL_GE.gif"/>
          <p:cNvPicPr>
            <a:picLocks noChangeAspect="1" noChangeArrowheads="1"/>
          </p:cNvPicPr>
          <p:nvPr/>
        </p:nvPicPr>
        <p:blipFill>
          <a:blip r:embed="rId5" cstate="print"/>
          <a:srcRect/>
          <a:stretch>
            <a:fillRect/>
          </a:stretch>
        </p:blipFill>
        <p:spPr bwMode="auto">
          <a:xfrm>
            <a:off x="4173538" y="1924050"/>
            <a:ext cx="1111250" cy="696913"/>
          </a:xfrm>
          <a:prstGeom prst="rect">
            <a:avLst/>
          </a:prstGeom>
          <a:noFill/>
          <a:ln w="9525">
            <a:noFill/>
            <a:miter lim="800000"/>
            <a:headEnd/>
            <a:tailEnd/>
          </a:ln>
        </p:spPr>
      </p:pic>
      <p:pic>
        <p:nvPicPr>
          <p:cNvPr id="3077" name="Picture 11" descr="M:\2008 Graphics\Customers\Customer Logos\customer logos GIF\customer gifs 115x72\CL_SPARTAN.gif"/>
          <p:cNvPicPr>
            <a:picLocks noChangeAspect="1" noChangeArrowheads="1"/>
          </p:cNvPicPr>
          <p:nvPr/>
        </p:nvPicPr>
        <p:blipFill>
          <a:blip r:embed="rId6" cstate="print"/>
          <a:srcRect/>
          <a:stretch>
            <a:fillRect/>
          </a:stretch>
        </p:blipFill>
        <p:spPr bwMode="auto">
          <a:xfrm>
            <a:off x="254000" y="5297488"/>
            <a:ext cx="796925" cy="496887"/>
          </a:xfrm>
          <a:prstGeom prst="rect">
            <a:avLst/>
          </a:prstGeom>
          <a:noFill/>
          <a:ln w="9525">
            <a:noFill/>
            <a:miter lim="800000"/>
            <a:headEnd/>
            <a:tailEnd/>
          </a:ln>
        </p:spPr>
      </p:pic>
      <p:pic>
        <p:nvPicPr>
          <p:cNvPr id="3078" name="Picture 8" descr="M:\2008 Graphics\Customers\Customer Logos\customer logos GIF\customer gifs 115x72\CL_ZyXEL.gif"/>
          <p:cNvPicPr>
            <a:picLocks noChangeAspect="1" noChangeArrowheads="1"/>
          </p:cNvPicPr>
          <p:nvPr/>
        </p:nvPicPr>
        <p:blipFill>
          <a:blip r:embed="rId7" cstate="print"/>
          <a:srcRect t="20634" b="19048"/>
          <a:stretch>
            <a:fillRect/>
          </a:stretch>
        </p:blipFill>
        <p:spPr bwMode="auto">
          <a:xfrm>
            <a:off x="1689100" y="6083300"/>
            <a:ext cx="1016000" cy="382588"/>
          </a:xfrm>
          <a:prstGeom prst="rect">
            <a:avLst/>
          </a:prstGeom>
          <a:noFill/>
          <a:ln w="9525">
            <a:noFill/>
            <a:miter lim="800000"/>
            <a:headEnd/>
            <a:tailEnd/>
          </a:ln>
        </p:spPr>
      </p:pic>
      <p:pic>
        <p:nvPicPr>
          <p:cNvPr id="3079" name="Picture 7" descr="M:\2008 Graphics\Customers\Customer Logos\customer logos GIF\customer gifs 115x72\CL_SRC.gif"/>
          <p:cNvPicPr>
            <a:picLocks noChangeAspect="1" noChangeArrowheads="1"/>
          </p:cNvPicPr>
          <p:nvPr/>
        </p:nvPicPr>
        <p:blipFill>
          <a:blip r:embed="rId8" cstate="print"/>
          <a:srcRect/>
          <a:stretch>
            <a:fillRect/>
          </a:stretch>
        </p:blipFill>
        <p:spPr bwMode="auto">
          <a:xfrm>
            <a:off x="4965700" y="3990975"/>
            <a:ext cx="1016000" cy="636588"/>
          </a:xfrm>
          <a:prstGeom prst="rect">
            <a:avLst/>
          </a:prstGeom>
          <a:noFill/>
          <a:ln w="9525">
            <a:noFill/>
            <a:miter lim="800000"/>
            <a:headEnd/>
            <a:tailEnd/>
          </a:ln>
        </p:spPr>
      </p:pic>
      <p:pic>
        <p:nvPicPr>
          <p:cNvPr id="3080" name="Picture 6" descr="M:\2008 Graphics\Customers\Customer Logos\customer logos GIF\customer gifs 115x72\CL_NEWERAOHIO.gif"/>
          <p:cNvPicPr>
            <a:picLocks noChangeAspect="1" noChangeArrowheads="1"/>
          </p:cNvPicPr>
          <p:nvPr/>
        </p:nvPicPr>
        <p:blipFill>
          <a:blip r:embed="rId9" cstate="print"/>
          <a:srcRect/>
          <a:stretch>
            <a:fillRect/>
          </a:stretch>
        </p:blipFill>
        <p:spPr bwMode="auto">
          <a:xfrm>
            <a:off x="5535613" y="3290888"/>
            <a:ext cx="1016000" cy="636587"/>
          </a:xfrm>
          <a:prstGeom prst="rect">
            <a:avLst/>
          </a:prstGeom>
          <a:noFill/>
          <a:ln w="9525">
            <a:noFill/>
            <a:miter lim="800000"/>
            <a:headEnd/>
            <a:tailEnd/>
          </a:ln>
        </p:spPr>
      </p:pic>
      <p:pic>
        <p:nvPicPr>
          <p:cNvPr id="3081" name="Picture 5" descr="M:\2008 Graphics\Customers\Customer Logos\customer logos GIF\customer gifs 115x72\CL_MPI.gif"/>
          <p:cNvPicPr>
            <a:picLocks noChangeAspect="1" noChangeArrowheads="1"/>
          </p:cNvPicPr>
          <p:nvPr/>
        </p:nvPicPr>
        <p:blipFill>
          <a:blip r:embed="rId10" cstate="print"/>
          <a:srcRect t="20966" b="17130"/>
          <a:stretch>
            <a:fillRect/>
          </a:stretch>
        </p:blipFill>
        <p:spPr bwMode="auto">
          <a:xfrm>
            <a:off x="7772400" y="4805363"/>
            <a:ext cx="1016000" cy="393700"/>
          </a:xfrm>
          <a:prstGeom prst="rect">
            <a:avLst/>
          </a:prstGeom>
          <a:noFill/>
          <a:ln w="9525">
            <a:noFill/>
            <a:miter lim="800000"/>
            <a:headEnd/>
            <a:tailEnd/>
          </a:ln>
        </p:spPr>
      </p:pic>
      <p:pic>
        <p:nvPicPr>
          <p:cNvPr id="3082" name="Picture 2" descr="M:\2008 Graphics\Customers\Customer Logos\customer logos GIF\customer gifs 115x72\CL_BASICRESEARCH.gif"/>
          <p:cNvPicPr>
            <a:picLocks noChangeAspect="1" noChangeArrowheads="1"/>
          </p:cNvPicPr>
          <p:nvPr/>
        </p:nvPicPr>
        <p:blipFill>
          <a:blip r:embed="rId11" cstate="print"/>
          <a:srcRect t="14650" b="12334"/>
          <a:stretch>
            <a:fillRect/>
          </a:stretch>
        </p:blipFill>
        <p:spPr bwMode="auto">
          <a:xfrm>
            <a:off x="5659438" y="6032500"/>
            <a:ext cx="795337" cy="363538"/>
          </a:xfrm>
          <a:prstGeom prst="rect">
            <a:avLst/>
          </a:prstGeom>
          <a:noFill/>
          <a:ln w="9525">
            <a:noFill/>
            <a:miter lim="800000"/>
            <a:headEnd/>
            <a:tailEnd/>
          </a:ln>
        </p:spPr>
      </p:pic>
      <p:pic>
        <p:nvPicPr>
          <p:cNvPr id="3083" name="Picture 3" descr="M:\2008 Graphics\Customers\Customer Logos\customer logos GIF\customer gifs 115x72\CL_EVERFOCUS.gif"/>
          <p:cNvPicPr>
            <a:picLocks noChangeAspect="1" noChangeArrowheads="1"/>
          </p:cNvPicPr>
          <p:nvPr/>
        </p:nvPicPr>
        <p:blipFill>
          <a:blip r:embed="rId12" cstate="print"/>
          <a:srcRect t="30267" b="25581"/>
          <a:stretch>
            <a:fillRect/>
          </a:stretch>
        </p:blipFill>
        <p:spPr bwMode="auto">
          <a:xfrm>
            <a:off x="5945188" y="5038725"/>
            <a:ext cx="1166812" cy="322263"/>
          </a:xfrm>
          <a:prstGeom prst="rect">
            <a:avLst/>
          </a:prstGeom>
          <a:noFill/>
          <a:ln w="9525">
            <a:noFill/>
            <a:miter lim="800000"/>
            <a:headEnd/>
            <a:tailEnd/>
          </a:ln>
        </p:spPr>
      </p:pic>
      <p:pic>
        <p:nvPicPr>
          <p:cNvPr id="3084" name="Picture 42" descr="allenvanguard.png"/>
          <p:cNvPicPr>
            <a:picLocks noChangeAspect="1"/>
          </p:cNvPicPr>
          <p:nvPr/>
        </p:nvPicPr>
        <p:blipFill>
          <a:blip r:embed="rId13" cstate="print"/>
          <a:srcRect/>
          <a:stretch>
            <a:fillRect/>
          </a:stretch>
        </p:blipFill>
        <p:spPr bwMode="auto">
          <a:xfrm>
            <a:off x="3571875" y="5797550"/>
            <a:ext cx="1982788" cy="508000"/>
          </a:xfrm>
          <a:prstGeom prst="rect">
            <a:avLst/>
          </a:prstGeom>
          <a:noFill/>
          <a:ln w="9525">
            <a:noFill/>
            <a:miter lim="800000"/>
            <a:headEnd/>
            <a:tailEnd/>
          </a:ln>
        </p:spPr>
      </p:pic>
      <p:sp>
        <p:nvSpPr>
          <p:cNvPr id="3085" name="Date Placeholder 3"/>
          <p:cNvSpPr>
            <a:spLocks noGrp="1"/>
          </p:cNvSpPr>
          <p:nvPr>
            <p:ph type="dt" sz="quarter" idx="10"/>
          </p:nvPr>
        </p:nvSpPr>
        <p:spPr>
          <a:xfrm>
            <a:off x="8056563" y="6705600"/>
            <a:ext cx="1905000" cy="152400"/>
          </a:xfrm>
          <a:noFill/>
        </p:spPr>
        <p:txBody>
          <a:bodyPr/>
          <a:lstStyle/>
          <a:p>
            <a:r>
              <a:rPr lang="en-US" smtClean="0"/>
              <a:t>Slide </a:t>
            </a:r>
            <a:fld id="{37653FF1-B854-494C-905B-5B62F22C066B}" type="slidenum">
              <a:rPr lang="en-US" smtClean="0"/>
              <a:pPr/>
              <a:t>7</a:t>
            </a:fld>
            <a:r>
              <a:rPr lang="en-US" smtClean="0"/>
              <a:t>	</a:t>
            </a:r>
          </a:p>
        </p:txBody>
      </p:sp>
      <p:pic>
        <p:nvPicPr>
          <p:cNvPr id="3086" name="Picture 3" descr="Delphi"/>
          <p:cNvPicPr>
            <a:picLocks noChangeAspect="1" noChangeArrowheads="1"/>
          </p:cNvPicPr>
          <p:nvPr/>
        </p:nvPicPr>
        <p:blipFill>
          <a:blip r:embed="rId14" cstate="print"/>
          <a:srcRect/>
          <a:stretch>
            <a:fillRect/>
          </a:stretch>
        </p:blipFill>
        <p:spPr bwMode="auto">
          <a:xfrm>
            <a:off x="5672138" y="1089025"/>
            <a:ext cx="2226188" cy="406400"/>
          </a:xfrm>
          <a:prstGeom prst="rect">
            <a:avLst/>
          </a:prstGeom>
          <a:noFill/>
          <a:ln w="9525">
            <a:noFill/>
            <a:miter lim="800000"/>
            <a:headEnd/>
            <a:tailEnd/>
          </a:ln>
        </p:spPr>
      </p:pic>
      <p:pic>
        <p:nvPicPr>
          <p:cNvPr id="3088" name="Picture 6" descr="L3"/>
          <p:cNvPicPr>
            <a:picLocks noChangeAspect="1" noChangeArrowheads="1"/>
          </p:cNvPicPr>
          <p:nvPr/>
        </p:nvPicPr>
        <p:blipFill>
          <a:blip r:embed="rId15" cstate="print"/>
          <a:srcRect/>
          <a:stretch>
            <a:fillRect/>
          </a:stretch>
        </p:blipFill>
        <p:spPr bwMode="auto">
          <a:xfrm>
            <a:off x="1585913" y="4067175"/>
            <a:ext cx="1052512" cy="576263"/>
          </a:xfrm>
          <a:prstGeom prst="rect">
            <a:avLst/>
          </a:prstGeom>
          <a:noFill/>
          <a:ln w="9525">
            <a:noFill/>
            <a:miter lim="800000"/>
            <a:headEnd/>
            <a:tailEnd/>
          </a:ln>
        </p:spPr>
      </p:pic>
      <p:pic>
        <p:nvPicPr>
          <p:cNvPr id="3089" name="Picture 8" descr="RollsRoyce"/>
          <p:cNvPicPr>
            <a:picLocks noChangeAspect="1" noChangeArrowheads="1"/>
          </p:cNvPicPr>
          <p:nvPr/>
        </p:nvPicPr>
        <p:blipFill>
          <a:blip r:embed="rId16" cstate="print"/>
          <a:srcRect/>
          <a:stretch>
            <a:fillRect/>
          </a:stretch>
        </p:blipFill>
        <p:spPr bwMode="auto">
          <a:xfrm>
            <a:off x="169863" y="3054350"/>
            <a:ext cx="1438275" cy="404813"/>
          </a:xfrm>
          <a:prstGeom prst="rect">
            <a:avLst/>
          </a:prstGeom>
          <a:noFill/>
          <a:ln w="9525">
            <a:noFill/>
            <a:miter lim="800000"/>
            <a:headEnd/>
            <a:tailEnd/>
          </a:ln>
        </p:spPr>
      </p:pic>
      <p:pic>
        <p:nvPicPr>
          <p:cNvPr id="3090" name="Picture 9" descr="Sonnax"/>
          <p:cNvPicPr>
            <a:picLocks noChangeAspect="1" noChangeArrowheads="1"/>
          </p:cNvPicPr>
          <p:nvPr/>
        </p:nvPicPr>
        <p:blipFill>
          <a:blip r:embed="rId17" cstate="print"/>
          <a:srcRect/>
          <a:stretch>
            <a:fillRect/>
          </a:stretch>
        </p:blipFill>
        <p:spPr bwMode="auto">
          <a:xfrm>
            <a:off x="4310063" y="4732338"/>
            <a:ext cx="1263650" cy="438150"/>
          </a:xfrm>
          <a:prstGeom prst="rect">
            <a:avLst/>
          </a:prstGeom>
          <a:noFill/>
          <a:ln w="9525">
            <a:noFill/>
            <a:miter lim="800000"/>
            <a:headEnd/>
            <a:tailEnd/>
          </a:ln>
        </p:spPr>
      </p:pic>
      <p:pic>
        <p:nvPicPr>
          <p:cNvPr id="3092" name="Picture 14" descr="Army"/>
          <p:cNvPicPr>
            <a:picLocks noChangeAspect="1" noChangeArrowheads="1"/>
          </p:cNvPicPr>
          <p:nvPr/>
        </p:nvPicPr>
        <p:blipFill>
          <a:blip r:embed="rId18" cstate="print"/>
          <a:srcRect/>
          <a:stretch>
            <a:fillRect/>
          </a:stretch>
        </p:blipFill>
        <p:spPr bwMode="auto">
          <a:xfrm>
            <a:off x="1803400" y="2647950"/>
            <a:ext cx="546100" cy="682625"/>
          </a:xfrm>
          <a:prstGeom prst="rect">
            <a:avLst/>
          </a:prstGeom>
          <a:noFill/>
          <a:ln w="9525">
            <a:noFill/>
            <a:miter lim="800000"/>
            <a:headEnd/>
            <a:tailEnd/>
          </a:ln>
        </p:spPr>
      </p:pic>
      <p:pic>
        <p:nvPicPr>
          <p:cNvPr id="3095" name="Picture 21"/>
          <p:cNvPicPr>
            <a:picLocks noChangeAspect="1" noChangeArrowheads="1"/>
          </p:cNvPicPr>
          <p:nvPr/>
        </p:nvPicPr>
        <p:blipFill>
          <a:blip r:embed="rId19" cstate="print"/>
          <a:srcRect/>
          <a:stretch>
            <a:fillRect/>
          </a:stretch>
        </p:blipFill>
        <p:spPr bwMode="auto">
          <a:xfrm>
            <a:off x="5643563" y="5440363"/>
            <a:ext cx="1539875" cy="446087"/>
          </a:xfrm>
          <a:prstGeom prst="rect">
            <a:avLst/>
          </a:prstGeom>
          <a:noFill/>
          <a:ln w="9525">
            <a:noFill/>
            <a:miter lim="800000"/>
            <a:headEnd/>
            <a:tailEnd/>
          </a:ln>
        </p:spPr>
      </p:pic>
      <p:pic>
        <p:nvPicPr>
          <p:cNvPr id="3097" name="Picture 28" descr="Ogihara_Logo"/>
          <p:cNvPicPr>
            <a:picLocks noChangeAspect="1" noChangeArrowheads="1"/>
          </p:cNvPicPr>
          <p:nvPr/>
        </p:nvPicPr>
        <p:blipFill>
          <a:blip r:embed="rId20" cstate="print"/>
          <a:srcRect/>
          <a:stretch>
            <a:fillRect/>
          </a:stretch>
        </p:blipFill>
        <p:spPr bwMode="auto">
          <a:xfrm>
            <a:off x="3883025" y="1489075"/>
            <a:ext cx="1203325" cy="395288"/>
          </a:xfrm>
          <a:prstGeom prst="rect">
            <a:avLst/>
          </a:prstGeom>
          <a:noFill/>
          <a:ln w="9525">
            <a:noFill/>
            <a:miter lim="800000"/>
            <a:headEnd/>
            <a:tailEnd/>
          </a:ln>
        </p:spPr>
      </p:pic>
      <p:pic>
        <p:nvPicPr>
          <p:cNvPr id="3098" name="Picture 30" descr="Freudenberg"/>
          <p:cNvPicPr>
            <a:picLocks noChangeAspect="1" noChangeArrowheads="1"/>
          </p:cNvPicPr>
          <p:nvPr/>
        </p:nvPicPr>
        <p:blipFill>
          <a:blip r:embed="rId21" cstate="print"/>
          <a:srcRect/>
          <a:stretch>
            <a:fillRect/>
          </a:stretch>
        </p:blipFill>
        <p:spPr bwMode="auto">
          <a:xfrm>
            <a:off x="2236788" y="1525588"/>
            <a:ext cx="1227137" cy="446087"/>
          </a:xfrm>
          <a:prstGeom prst="rect">
            <a:avLst/>
          </a:prstGeom>
          <a:noFill/>
          <a:ln w="9525">
            <a:noFill/>
            <a:miter lim="800000"/>
            <a:headEnd/>
            <a:tailEnd/>
          </a:ln>
        </p:spPr>
      </p:pic>
      <p:pic>
        <p:nvPicPr>
          <p:cNvPr id="3100" name="Picture 34" descr="Esterline_Logo"/>
          <p:cNvPicPr>
            <a:picLocks noChangeAspect="1" noChangeArrowheads="1"/>
          </p:cNvPicPr>
          <p:nvPr/>
        </p:nvPicPr>
        <p:blipFill>
          <a:blip r:embed="rId22" cstate="print"/>
          <a:srcRect r="54340" b="13242"/>
          <a:stretch>
            <a:fillRect/>
          </a:stretch>
        </p:blipFill>
        <p:spPr bwMode="auto">
          <a:xfrm>
            <a:off x="311150" y="6037263"/>
            <a:ext cx="1166813" cy="328612"/>
          </a:xfrm>
          <a:prstGeom prst="rect">
            <a:avLst/>
          </a:prstGeom>
          <a:noFill/>
          <a:ln w="9525">
            <a:noFill/>
            <a:miter lim="800000"/>
            <a:headEnd/>
            <a:tailEnd/>
          </a:ln>
        </p:spPr>
      </p:pic>
      <p:pic>
        <p:nvPicPr>
          <p:cNvPr id="3101" name="Picture 35" descr="NSK_Logo"/>
          <p:cNvPicPr>
            <a:picLocks noChangeAspect="1" noChangeArrowheads="1"/>
          </p:cNvPicPr>
          <p:nvPr/>
        </p:nvPicPr>
        <p:blipFill>
          <a:blip r:embed="rId23" cstate="print"/>
          <a:srcRect/>
          <a:stretch>
            <a:fillRect/>
          </a:stretch>
        </p:blipFill>
        <p:spPr bwMode="auto">
          <a:xfrm>
            <a:off x="1103313" y="5641975"/>
            <a:ext cx="641350" cy="298450"/>
          </a:xfrm>
          <a:prstGeom prst="rect">
            <a:avLst/>
          </a:prstGeom>
          <a:noFill/>
          <a:ln w="9525">
            <a:noFill/>
            <a:miter lim="800000"/>
            <a:headEnd/>
            <a:tailEnd/>
          </a:ln>
        </p:spPr>
      </p:pic>
      <p:pic>
        <p:nvPicPr>
          <p:cNvPr id="3102" name="Picture 36" descr="GSI_Logo"/>
          <p:cNvPicPr>
            <a:picLocks noChangeAspect="1" noChangeArrowheads="1"/>
          </p:cNvPicPr>
          <p:nvPr/>
        </p:nvPicPr>
        <p:blipFill>
          <a:blip r:embed="rId24" cstate="print"/>
          <a:srcRect/>
          <a:stretch>
            <a:fillRect/>
          </a:stretch>
        </p:blipFill>
        <p:spPr bwMode="auto">
          <a:xfrm>
            <a:off x="6191250" y="4090988"/>
            <a:ext cx="784225" cy="436562"/>
          </a:xfrm>
          <a:prstGeom prst="rect">
            <a:avLst/>
          </a:prstGeom>
          <a:noFill/>
          <a:ln w="9525">
            <a:noFill/>
            <a:miter lim="800000"/>
            <a:headEnd/>
            <a:tailEnd/>
          </a:ln>
        </p:spPr>
      </p:pic>
      <p:pic>
        <p:nvPicPr>
          <p:cNvPr id="3103" name="Picture 40" descr="Grote_Logo_NoTag"/>
          <p:cNvPicPr>
            <a:picLocks noChangeAspect="1" noChangeArrowheads="1"/>
          </p:cNvPicPr>
          <p:nvPr/>
        </p:nvPicPr>
        <p:blipFill>
          <a:blip r:embed="rId25" cstate="print">
            <a:clrChange>
              <a:clrFrom>
                <a:srgbClr val="FFFFFF"/>
              </a:clrFrom>
              <a:clrTo>
                <a:srgbClr val="FFFFFF">
                  <a:alpha val="0"/>
                </a:srgbClr>
              </a:clrTo>
            </a:clrChange>
          </a:blip>
          <a:srcRect/>
          <a:stretch>
            <a:fillRect/>
          </a:stretch>
        </p:blipFill>
        <p:spPr bwMode="auto">
          <a:xfrm>
            <a:off x="2928938" y="4146550"/>
            <a:ext cx="1041400" cy="569913"/>
          </a:xfrm>
          <a:prstGeom prst="rect">
            <a:avLst/>
          </a:prstGeom>
          <a:noFill/>
          <a:ln w="9525">
            <a:noFill/>
            <a:miter lim="800000"/>
            <a:headEnd/>
            <a:tailEnd/>
          </a:ln>
        </p:spPr>
      </p:pic>
      <p:pic>
        <p:nvPicPr>
          <p:cNvPr id="3104" name="Picture 41" descr="nemak.png"/>
          <p:cNvPicPr>
            <a:picLocks noChangeAspect="1"/>
          </p:cNvPicPr>
          <p:nvPr/>
        </p:nvPicPr>
        <p:blipFill>
          <a:blip r:embed="rId26" cstate="print"/>
          <a:srcRect/>
          <a:stretch>
            <a:fillRect/>
          </a:stretch>
        </p:blipFill>
        <p:spPr bwMode="auto">
          <a:xfrm>
            <a:off x="349250" y="2524125"/>
            <a:ext cx="976313" cy="411163"/>
          </a:xfrm>
          <a:prstGeom prst="rect">
            <a:avLst/>
          </a:prstGeom>
          <a:noFill/>
          <a:ln w="9525">
            <a:noFill/>
            <a:miter lim="800000"/>
            <a:headEnd/>
            <a:tailEnd/>
          </a:ln>
        </p:spPr>
      </p:pic>
      <p:pic>
        <p:nvPicPr>
          <p:cNvPr id="3105" name="Picture 43" descr="ingersoll-rand.png"/>
          <p:cNvPicPr>
            <a:picLocks noChangeAspect="1"/>
          </p:cNvPicPr>
          <p:nvPr/>
        </p:nvPicPr>
        <p:blipFill>
          <a:blip r:embed="rId27" cstate="print"/>
          <a:srcRect b="58334"/>
          <a:stretch>
            <a:fillRect/>
          </a:stretch>
        </p:blipFill>
        <p:spPr bwMode="auto">
          <a:xfrm>
            <a:off x="7302500" y="4051300"/>
            <a:ext cx="1626432" cy="425450"/>
          </a:xfrm>
          <a:prstGeom prst="rect">
            <a:avLst/>
          </a:prstGeom>
          <a:noFill/>
          <a:ln w="9525">
            <a:noFill/>
            <a:miter lim="800000"/>
            <a:headEnd/>
            <a:tailEnd/>
          </a:ln>
        </p:spPr>
      </p:pic>
      <p:pic>
        <p:nvPicPr>
          <p:cNvPr id="3106" name="Picture 44" descr="accobrands.png"/>
          <p:cNvPicPr>
            <a:picLocks noChangeAspect="1"/>
          </p:cNvPicPr>
          <p:nvPr/>
        </p:nvPicPr>
        <p:blipFill>
          <a:blip r:embed="rId28" cstate="print"/>
          <a:srcRect/>
          <a:stretch>
            <a:fillRect/>
          </a:stretch>
        </p:blipFill>
        <p:spPr bwMode="auto">
          <a:xfrm>
            <a:off x="1801813" y="4883150"/>
            <a:ext cx="427037" cy="555625"/>
          </a:xfrm>
          <a:prstGeom prst="rect">
            <a:avLst/>
          </a:prstGeom>
          <a:noFill/>
          <a:ln w="9525">
            <a:noFill/>
            <a:miter lim="800000"/>
            <a:headEnd/>
            <a:tailEnd/>
          </a:ln>
        </p:spPr>
      </p:pic>
      <p:pic>
        <p:nvPicPr>
          <p:cNvPr id="3107" name="Picture 45" descr="xerox.png"/>
          <p:cNvPicPr>
            <a:picLocks noChangeAspect="1"/>
          </p:cNvPicPr>
          <p:nvPr/>
        </p:nvPicPr>
        <p:blipFill>
          <a:blip r:embed="rId29" cstate="print">
            <a:clrChange>
              <a:clrFrom>
                <a:srgbClr val="FFFFFF"/>
              </a:clrFrom>
              <a:clrTo>
                <a:srgbClr val="FFFFFF">
                  <a:alpha val="0"/>
                </a:srgbClr>
              </a:clrTo>
            </a:clrChange>
          </a:blip>
          <a:srcRect/>
          <a:stretch>
            <a:fillRect/>
          </a:stretch>
        </p:blipFill>
        <p:spPr bwMode="auto">
          <a:xfrm>
            <a:off x="2450104" y="5124165"/>
            <a:ext cx="2098795" cy="906463"/>
          </a:xfrm>
          <a:prstGeom prst="rect">
            <a:avLst/>
          </a:prstGeom>
          <a:noFill/>
          <a:ln w="9525">
            <a:noFill/>
            <a:miter lim="800000"/>
            <a:headEnd/>
            <a:tailEnd/>
          </a:ln>
        </p:spPr>
      </p:pic>
      <p:pic>
        <p:nvPicPr>
          <p:cNvPr id="3108" name="Picture 46" descr="mega.png"/>
          <p:cNvPicPr>
            <a:picLocks noChangeAspect="1"/>
          </p:cNvPicPr>
          <p:nvPr/>
        </p:nvPicPr>
        <p:blipFill>
          <a:blip r:embed="rId30" cstate="print"/>
          <a:srcRect/>
          <a:stretch>
            <a:fillRect/>
          </a:stretch>
        </p:blipFill>
        <p:spPr bwMode="auto">
          <a:xfrm>
            <a:off x="6423025" y="2574925"/>
            <a:ext cx="968375" cy="606425"/>
          </a:xfrm>
          <a:prstGeom prst="rect">
            <a:avLst/>
          </a:prstGeom>
          <a:noFill/>
          <a:ln w="9525">
            <a:noFill/>
            <a:miter lim="800000"/>
            <a:headEnd/>
            <a:tailEnd/>
          </a:ln>
        </p:spPr>
      </p:pic>
      <p:pic>
        <p:nvPicPr>
          <p:cNvPr id="3109" name="Picture 47" descr="ITT_Logo copy.jpg"/>
          <p:cNvPicPr>
            <a:picLocks noChangeAspect="1"/>
          </p:cNvPicPr>
          <p:nvPr/>
        </p:nvPicPr>
        <p:blipFill>
          <a:blip r:embed="rId31" cstate="print">
            <a:clrChange>
              <a:clrFrom>
                <a:srgbClr val="FFFFFF"/>
              </a:clrFrom>
              <a:clrTo>
                <a:srgbClr val="FFFFFF">
                  <a:alpha val="0"/>
                </a:srgbClr>
              </a:clrTo>
            </a:clrChange>
          </a:blip>
          <a:srcRect/>
          <a:stretch>
            <a:fillRect/>
          </a:stretch>
        </p:blipFill>
        <p:spPr bwMode="auto">
          <a:xfrm>
            <a:off x="7342188" y="1724025"/>
            <a:ext cx="1249399" cy="727075"/>
          </a:xfrm>
          <a:prstGeom prst="rect">
            <a:avLst/>
          </a:prstGeom>
          <a:noFill/>
          <a:ln w="9525">
            <a:noFill/>
            <a:miter lim="800000"/>
            <a:headEnd/>
            <a:tailEnd/>
          </a:ln>
        </p:spPr>
      </p:pic>
      <p:pic>
        <p:nvPicPr>
          <p:cNvPr id="3110" name="Picture 48" descr="universitywashington.png"/>
          <p:cNvPicPr>
            <a:picLocks noChangeAspect="1"/>
          </p:cNvPicPr>
          <p:nvPr/>
        </p:nvPicPr>
        <p:blipFill>
          <a:blip r:embed="rId32" cstate="print"/>
          <a:srcRect/>
          <a:stretch>
            <a:fillRect/>
          </a:stretch>
        </p:blipFill>
        <p:spPr bwMode="auto">
          <a:xfrm>
            <a:off x="3465513" y="2832100"/>
            <a:ext cx="1168400" cy="217488"/>
          </a:xfrm>
          <a:prstGeom prst="rect">
            <a:avLst/>
          </a:prstGeom>
          <a:noFill/>
          <a:ln w="9525">
            <a:noFill/>
            <a:miter lim="800000"/>
            <a:headEnd/>
            <a:tailEnd/>
          </a:ln>
        </p:spPr>
      </p:pic>
      <p:pic>
        <p:nvPicPr>
          <p:cNvPr id="3111" name="Picture 13" descr="CL_STRUCTURALCONCEPTS.gif"/>
          <p:cNvPicPr>
            <a:picLocks noChangeAspect="1"/>
          </p:cNvPicPr>
          <p:nvPr/>
        </p:nvPicPr>
        <p:blipFill>
          <a:blip r:embed="rId33" cstate="print">
            <a:clrChange>
              <a:clrFrom>
                <a:srgbClr val="FFFFFF"/>
              </a:clrFrom>
              <a:clrTo>
                <a:srgbClr val="FFFFFF">
                  <a:alpha val="0"/>
                </a:srgbClr>
              </a:clrTo>
            </a:clrChange>
          </a:blip>
          <a:srcRect/>
          <a:stretch>
            <a:fillRect/>
          </a:stretch>
        </p:blipFill>
        <p:spPr bwMode="auto">
          <a:xfrm>
            <a:off x="7381875" y="5794375"/>
            <a:ext cx="1327150" cy="830263"/>
          </a:xfrm>
          <a:prstGeom prst="rect">
            <a:avLst/>
          </a:prstGeom>
          <a:noFill/>
          <a:ln w="9525">
            <a:noFill/>
            <a:miter lim="800000"/>
            <a:headEnd/>
            <a:tailEnd/>
          </a:ln>
        </p:spPr>
      </p:pic>
      <p:pic>
        <p:nvPicPr>
          <p:cNvPr id="3112" name="Picture 42" descr="Lear_Logo.jpg"/>
          <p:cNvPicPr>
            <a:picLocks noChangeAspect="1"/>
          </p:cNvPicPr>
          <p:nvPr/>
        </p:nvPicPr>
        <p:blipFill>
          <a:blip r:embed="rId34" cstate="print">
            <a:clrChange>
              <a:clrFrom>
                <a:srgbClr val="FFFFFF"/>
              </a:clrFrom>
              <a:clrTo>
                <a:srgbClr val="FFFFFF">
                  <a:alpha val="0"/>
                </a:srgbClr>
              </a:clrTo>
            </a:clrChange>
          </a:blip>
          <a:srcRect l="3389" t="21167" r="3838" b="30429"/>
          <a:stretch>
            <a:fillRect/>
          </a:stretch>
        </p:blipFill>
        <p:spPr bwMode="auto">
          <a:xfrm>
            <a:off x="195263" y="4081463"/>
            <a:ext cx="1123950" cy="439737"/>
          </a:xfrm>
          <a:prstGeom prst="rect">
            <a:avLst/>
          </a:prstGeom>
          <a:noFill/>
          <a:ln w="9525">
            <a:noFill/>
            <a:miter lim="800000"/>
            <a:headEnd/>
            <a:tailEnd/>
          </a:ln>
        </p:spPr>
      </p:pic>
      <p:pic>
        <p:nvPicPr>
          <p:cNvPr id="3113" name="Picture 43" descr="image001"/>
          <p:cNvPicPr>
            <a:picLocks noChangeAspect="1" noChangeArrowheads="1"/>
          </p:cNvPicPr>
          <p:nvPr/>
        </p:nvPicPr>
        <p:blipFill>
          <a:blip r:embed="rId35" cstate="print"/>
          <a:srcRect t="13277" b="11665"/>
          <a:stretch>
            <a:fillRect/>
          </a:stretch>
        </p:blipFill>
        <p:spPr bwMode="auto">
          <a:xfrm>
            <a:off x="5546725" y="1781175"/>
            <a:ext cx="1434282" cy="565150"/>
          </a:xfrm>
          <a:prstGeom prst="rect">
            <a:avLst/>
          </a:prstGeom>
          <a:noFill/>
          <a:ln w="9525">
            <a:noFill/>
            <a:miter lim="800000"/>
            <a:headEnd/>
            <a:tailEnd/>
          </a:ln>
        </p:spPr>
      </p:pic>
      <p:pic>
        <p:nvPicPr>
          <p:cNvPr id="3115" name="Picture 4" descr="M:\2008 Graphics\Customers\Customer Logos\customer logos GIF\customer gifs 115x72\CL_HITI.gif"/>
          <p:cNvPicPr>
            <a:picLocks noChangeAspect="1" noChangeArrowheads="1"/>
          </p:cNvPicPr>
          <p:nvPr/>
        </p:nvPicPr>
        <p:blipFill>
          <a:blip r:embed="rId36" cstate="print"/>
          <a:srcRect/>
          <a:stretch>
            <a:fillRect/>
          </a:stretch>
        </p:blipFill>
        <p:spPr bwMode="auto">
          <a:xfrm>
            <a:off x="4090988" y="4095750"/>
            <a:ext cx="723900" cy="452438"/>
          </a:xfrm>
          <a:prstGeom prst="rect">
            <a:avLst/>
          </a:prstGeom>
          <a:noFill/>
          <a:ln w="9525">
            <a:noFill/>
            <a:miter lim="800000"/>
            <a:headEnd/>
            <a:tailEnd/>
          </a:ln>
        </p:spPr>
      </p:pic>
      <p:pic>
        <p:nvPicPr>
          <p:cNvPr id="3116" name="Picture 9" descr="M:\2008 Graphics\Customers\Customer Logos\customer logos GIF\customer gifs 115x72\CL_UBIDYNE.gif"/>
          <p:cNvPicPr>
            <a:picLocks noChangeAspect="1" noChangeArrowheads="1"/>
          </p:cNvPicPr>
          <p:nvPr/>
        </p:nvPicPr>
        <p:blipFill>
          <a:blip r:embed="rId37" cstate="print"/>
          <a:srcRect/>
          <a:stretch>
            <a:fillRect/>
          </a:stretch>
        </p:blipFill>
        <p:spPr bwMode="auto">
          <a:xfrm>
            <a:off x="6897688" y="3306763"/>
            <a:ext cx="873125" cy="546100"/>
          </a:xfrm>
          <a:prstGeom prst="rect">
            <a:avLst/>
          </a:prstGeom>
          <a:noFill/>
          <a:ln w="9525">
            <a:noFill/>
            <a:miter lim="800000"/>
            <a:headEnd/>
            <a:tailEnd/>
          </a:ln>
        </p:spPr>
      </p:pic>
      <p:pic>
        <p:nvPicPr>
          <p:cNvPr id="3117" name="Picture 12" descr="M:\2008 Graphics\Customers\Customer Logos\customer logos GIF\customer gifs 115x72\CL_TEJAS.gif"/>
          <p:cNvPicPr>
            <a:picLocks noChangeAspect="1" noChangeArrowheads="1"/>
          </p:cNvPicPr>
          <p:nvPr/>
        </p:nvPicPr>
        <p:blipFill>
          <a:blip r:embed="rId38" cstate="print"/>
          <a:srcRect/>
          <a:stretch>
            <a:fillRect/>
          </a:stretch>
        </p:blipFill>
        <p:spPr bwMode="auto">
          <a:xfrm>
            <a:off x="8048625" y="3297238"/>
            <a:ext cx="844550" cy="528637"/>
          </a:xfrm>
          <a:prstGeom prst="rect">
            <a:avLst/>
          </a:prstGeom>
          <a:noFill/>
          <a:ln w="9525">
            <a:noFill/>
            <a:miter lim="800000"/>
            <a:headEnd/>
            <a:tailEnd/>
          </a:ln>
        </p:spPr>
      </p:pic>
      <p:pic>
        <p:nvPicPr>
          <p:cNvPr id="3118" name="Picture 2" descr="http://rikeshkisnah.com/resume/Motorola%20Logo%20-%201.gif"/>
          <p:cNvPicPr>
            <a:picLocks noChangeAspect="1" noChangeArrowheads="1"/>
          </p:cNvPicPr>
          <p:nvPr/>
        </p:nvPicPr>
        <p:blipFill>
          <a:blip r:embed="rId39" cstate="print"/>
          <a:srcRect t="19231" b="24257"/>
          <a:stretch>
            <a:fillRect/>
          </a:stretch>
        </p:blipFill>
        <p:spPr bwMode="auto">
          <a:xfrm>
            <a:off x="115888" y="1725613"/>
            <a:ext cx="1501775" cy="298450"/>
          </a:xfrm>
          <a:prstGeom prst="rect">
            <a:avLst/>
          </a:prstGeom>
          <a:noFill/>
          <a:ln w="9525">
            <a:noFill/>
            <a:miter lim="800000"/>
            <a:headEnd/>
            <a:tailEnd/>
          </a:ln>
        </p:spPr>
      </p:pic>
      <p:pic>
        <p:nvPicPr>
          <p:cNvPr id="3119" name="Picture 4" descr="http://www.theautochannel.com/news/2008/05/12/086635.1-lg.jpg"/>
          <p:cNvPicPr>
            <a:picLocks noChangeAspect="1" noChangeArrowheads="1"/>
          </p:cNvPicPr>
          <p:nvPr/>
        </p:nvPicPr>
        <p:blipFill>
          <a:blip r:embed="rId40" cstate="print"/>
          <a:srcRect/>
          <a:stretch>
            <a:fillRect/>
          </a:stretch>
        </p:blipFill>
        <p:spPr bwMode="auto">
          <a:xfrm>
            <a:off x="479425" y="1073150"/>
            <a:ext cx="954088" cy="523875"/>
          </a:xfrm>
          <a:prstGeom prst="rect">
            <a:avLst/>
          </a:prstGeom>
          <a:noFill/>
          <a:ln w="9525">
            <a:noFill/>
            <a:miter lim="800000"/>
            <a:headEnd/>
            <a:tailEnd/>
          </a:ln>
        </p:spPr>
      </p:pic>
      <p:pic>
        <p:nvPicPr>
          <p:cNvPr id="3120" name="Picture 2" descr="http://droidnewz.files.wordpress.com/2009/04/compal_logo170.jpeg"/>
          <p:cNvPicPr>
            <a:picLocks noChangeAspect="1" noChangeArrowheads="1"/>
          </p:cNvPicPr>
          <p:nvPr/>
        </p:nvPicPr>
        <p:blipFill>
          <a:blip r:embed="rId41" cstate="print"/>
          <a:srcRect/>
          <a:stretch>
            <a:fillRect/>
          </a:stretch>
        </p:blipFill>
        <p:spPr bwMode="auto">
          <a:xfrm>
            <a:off x="2660650" y="4765675"/>
            <a:ext cx="1398588" cy="412750"/>
          </a:xfrm>
          <a:prstGeom prst="rect">
            <a:avLst/>
          </a:prstGeom>
          <a:noFill/>
          <a:ln w="9525">
            <a:noFill/>
            <a:miter lim="800000"/>
            <a:headEnd/>
            <a:tailEnd/>
          </a:ln>
        </p:spPr>
      </p:pic>
      <p:pic>
        <p:nvPicPr>
          <p:cNvPr id="3121" name="Grafik 49" descr="DESMA.jpg"/>
          <p:cNvPicPr>
            <a:picLocks noChangeAspect="1"/>
          </p:cNvPicPr>
          <p:nvPr/>
        </p:nvPicPr>
        <p:blipFill>
          <a:blip r:embed="rId42" cstate="print"/>
          <a:srcRect/>
          <a:stretch>
            <a:fillRect/>
          </a:stretch>
        </p:blipFill>
        <p:spPr bwMode="auto">
          <a:xfrm>
            <a:off x="7519988" y="2803525"/>
            <a:ext cx="1436687" cy="392113"/>
          </a:xfrm>
          <a:prstGeom prst="rect">
            <a:avLst/>
          </a:prstGeom>
          <a:noFill/>
          <a:ln w="9525">
            <a:noFill/>
            <a:miter lim="800000"/>
            <a:headEnd/>
            <a:tailEnd/>
          </a:ln>
        </p:spPr>
      </p:pic>
      <p:pic>
        <p:nvPicPr>
          <p:cNvPr id="3122" name="Picture 2" descr="http://www.getrag.de/static/images/logo.gif"/>
          <p:cNvPicPr>
            <a:picLocks noChangeAspect="1" noChangeArrowheads="1"/>
          </p:cNvPicPr>
          <p:nvPr/>
        </p:nvPicPr>
        <p:blipFill>
          <a:blip r:embed="rId43" cstate="print"/>
          <a:srcRect t="9395" r="13458" b="59039"/>
          <a:stretch>
            <a:fillRect/>
          </a:stretch>
        </p:blipFill>
        <p:spPr bwMode="auto">
          <a:xfrm>
            <a:off x="1668463" y="1987550"/>
            <a:ext cx="2287587" cy="327025"/>
          </a:xfrm>
          <a:prstGeom prst="rect">
            <a:avLst/>
          </a:prstGeom>
          <a:noFill/>
          <a:ln w="9525">
            <a:noFill/>
            <a:miter lim="800000"/>
            <a:headEnd/>
            <a:tailEnd/>
          </a:ln>
        </p:spPr>
      </p:pic>
      <p:pic>
        <p:nvPicPr>
          <p:cNvPr id="3123" name="Picture 2" descr="Blisterunion Logo"/>
          <p:cNvPicPr>
            <a:picLocks noGrp="1" noChangeAspect="1" noChangeArrowheads="1"/>
          </p:cNvPicPr>
          <p:nvPr>
            <p:ph sz="half" idx="1"/>
          </p:nvPr>
        </p:nvPicPr>
        <p:blipFill>
          <a:blip r:embed="rId44" cstate="print"/>
          <a:srcRect/>
          <a:stretch>
            <a:fillRect/>
          </a:stretch>
        </p:blipFill>
        <p:spPr>
          <a:xfrm>
            <a:off x="2959100" y="6294438"/>
            <a:ext cx="2481263" cy="214312"/>
          </a:xfrm>
        </p:spPr>
      </p:pic>
      <p:pic>
        <p:nvPicPr>
          <p:cNvPr id="3124" name="Picture 2"/>
          <p:cNvPicPr>
            <a:picLocks noChangeAspect="1" noChangeArrowheads="1"/>
          </p:cNvPicPr>
          <p:nvPr/>
        </p:nvPicPr>
        <p:blipFill>
          <a:blip r:embed="rId45" cstate="print"/>
          <a:srcRect/>
          <a:stretch>
            <a:fillRect/>
          </a:stretch>
        </p:blipFill>
        <p:spPr bwMode="auto">
          <a:xfrm>
            <a:off x="4494213" y="987425"/>
            <a:ext cx="946150" cy="390525"/>
          </a:xfrm>
          <a:prstGeom prst="rect">
            <a:avLst/>
          </a:prstGeom>
          <a:noFill/>
          <a:ln w="9525">
            <a:noFill/>
            <a:miter lim="800000"/>
            <a:headEnd/>
            <a:tailEnd/>
          </a:ln>
        </p:spPr>
      </p:pic>
      <p:pic>
        <p:nvPicPr>
          <p:cNvPr id="3125" name="Bild 9" descr="http://www.weichuan.com.tw/images/about/About_01.gif"/>
          <p:cNvPicPr>
            <a:picLocks noChangeAspect="1" noChangeArrowheads="1"/>
          </p:cNvPicPr>
          <p:nvPr/>
        </p:nvPicPr>
        <p:blipFill>
          <a:blip r:embed="rId46" cstate="print"/>
          <a:srcRect/>
          <a:stretch>
            <a:fillRect/>
          </a:stretch>
        </p:blipFill>
        <p:spPr bwMode="auto">
          <a:xfrm>
            <a:off x="7431088" y="5419725"/>
            <a:ext cx="1423987" cy="371475"/>
          </a:xfrm>
          <a:prstGeom prst="rect">
            <a:avLst/>
          </a:prstGeom>
          <a:noFill/>
          <a:ln w="9525">
            <a:noFill/>
            <a:miter lim="800000"/>
            <a:headEnd/>
            <a:tailEnd/>
          </a:ln>
        </p:spPr>
      </p:pic>
      <p:pic>
        <p:nvPicPr>
          <p:cNvPr id="3126" name="Picture 22"/>
          <p:cNvPicPr>
            <a:picLocks noChangeAspect="1" noChangeArrowheads="1"/>
          </p:cNvPicPr>
          <p:nvPr/>
        </p:nvPicPr>
        <p:blipFill>
          <a:blip r:embed="rId47" cstate="print"/>
          <a:srcRect/>
          <a:stretch>
            <a:fillRect/>
          </a:stretch>
        </p:blipFill>
        <p:spPr bwMode="auto">
          <a:xfrm>
            <a:off x="7926388" y="1069975"/>
            <a:ext cx="928687" cy="309563"/>
          </a:xfrm>
          <a:prstGeom prst="rect">
            <a:avLst/>
          </a:prstGeom>
          <a:noFill/>
          <a:ln w="9525">
            <a:noFill/>
            <a:miter lim="800000"/>
            <a:headEnd/>
            <a:tailEnd/>
          </a:ln>
        </p:spPr>
      </p:pic>
      <p:pic>
        <p:nvPicPr>
          <p:cNvPr id="3127" name="Picture 18" descr="Flexlink_logo.gif"/>
          <p:cNvPicPr>
            <a:picLocks noChangeAspect="1"/>
          </p:cNvPicPr>
          <p:nvPr/>
        </p:nvPicPr>
        <p:blipFill>
          <a:blip r:embed="rId48" cstate="print"/>
          <a:srcRect/>
          <a:stretch>
            <a:fillRect/>
          </a:stretch>
        </p:blipFill>
        <p:spPr bwMode="auto">
          <a:xfrm>
            <a:off x="3684588" y="3240088"/>
            <a:ext cx="1325562" cy="295275"/>
          </a:xfrm>
          <a:prstGeom prst="rect">
            <a:avLst/>
          </a:prstGeom>
          <a:noFill/>
          <a:ln w="9525">
            <a:noFill/>
            <a:miter lim="800000"/>
            <a:headEnd/>
            <a:tailEnd/>
          </a:ln>
        </p:spPr>
      </p:pic>
      <p:pic>
        <p:nvPicPr>
          <p:cNvPr id="3128" name="Picture 24" descr="Tobii logo.png"/>
          <p:cNvPicPr>
            <a:picLocks noChangeAspect="1"/>
          </p:cNvPicPr>
          <p:nvPr/>
        </p:nvPicPr>
        <p:blipFill>
          <a:blip r:embed="rId49" cstate="print"/>
          <a:srcRect r="79333"/>
          <a:stretch>
            <a:fillRect/>
          </a:stretch>
        </p:blipFill>
        <p:spPr bwMode="auto">
          <a:xfrm>
            <a:off x="5133975" y="2976563"/>
            <a:ext cx="850900" cy="373062"/>
          </a:xfrm>
          <a:prstGeom prst="rect">
            <a:avLst/>
          </a:prstGeom>
          <a:noFill/>
          <a:ln w="9525">
            <a:noFill/>
            <a:miter lim="800000"/>
            <a:headEnd/>
            <a:tailEnd/>
          </a:ln>
        </p:spPr>
      </p:pic>
      <p:pic>
        <p:nvPicPr>
          <p:cNvPr id="3129" name="Picture 2" descr="中華電信">
            <a:hlinkClick r:id="rId50"/>
          </p:cNvPr>
          <p:cNvPicPr>
            <a:picLocks noChangeAspect="1" noChangeArrowheads="1"/>
          </p:cNvPicPr>
          <p:nvPr/>
        </p:nvPicPr>
        <p:blipFill>
          <a:blip r:embed="rId51" cstate="print"/>
          <a:srcRect/>
          <a:stretch>
            <a:fillRect/>
          </a:stretch>
        </p:blipFill>
        <p:spPr bwMode="auto">
          <a:xfrm>
            <a:off x="123825" y="2041525"/>
            <a:ext cx="1416050" cy="369888"/>
          </a:xfrm>
          <a:prstGeom prst="rect">
            <a:avLst/>
          </a:prstGeom>
          <a:noFill/>
          <a:ln w="9525">
            <a:noFill/>
            <a:miter lim="800000"/>
            <a:headEnd/>
            <a:tailEnd/>
          </a:ln>
        </p:spPr>
      </p:pic>
      <p:pic>
        <p:nvPicPr>
          <p:cNvPr id="3130" name="Bild 8" descr="image006"/>
          <p:cNvPicPr>
            <a:picLocks noChangeAspect="1" noChangeArrowheads="1"/>
          </p:cNvPicPr>
          <p:nvPr/>
        </p:nvPicPr>
        <p:blipFill>
          <a:blip r:embed="rId52" cstate="print"/>
          <a:srcRect/>
          <a:stretch>
            <a:fillRect/>
          </a:stretch>
        </p:blipFill>
        <p:spPr bwMode="auto">
          <a:xfrm>
            <a:off x="6697663" y="5967413"/>
            <a:ext cx="574675" cy="493712"/>
          </a:xfrm>
          <a:prstGeom prst="rect">
            <a:avLst/>
          </a:prstGeom>
          <a:noFill/>
          <a:ln w="9525">
            <a:noFill/>
            <a:miter lim="800000"/>
            <a:headEnd/>
            <a:tailEnd/>
          </a:ln>
        </p:spPr>
      </p:pic>
      <p:pic>
        <p:nvPicPr>
          <p:cNvPr id="3131" name="Picture 2" descr="http://www.hi-p.com/imgs/logo.jpg">
            <a:hlinkClick r:id="rId53"/>
          </p:cNvPr>
          <p:cNvPicPr>
            <a:picLocks noChangeAspect="1" noChangeArrowheads="1"/>
          </p:cNvPicPr>
          <p:nvPr/>
        </p:nvPicPr>
        <p:blipFill>
          <a:blip r:embed="rId54" cstate="print">
            <a:clrChange>
              <a:clrFrom>
                <a:srgbClr val="FFFFFF"/>
              </a:clrFrom>
              <a:clrTo>
                <a:srgbClr val="FFFFFF">
                  <a:alpha val="0"/>
                </a:srgbClr>
              </a:clrTo>
            </a:clrChange>
          </a:blip>
          <a:srcRect l="4318" r="83315"/>
          <a:stretch>
            <a:fillRect/>
          </a:stretch>
        </p:blipFill>
        <p:spPr bwMode="auto">
          <a:xfrm>
            <a:off x="3351213" y="1020763"/>
            <a:ext cx="782637" cy="762000"/>
          </a:xfrm>
          <a:prstGeom prst="rect">
            <a:avLst/>
          </a:prstGeom>
          <a:noFill/>
          <a:ln w="9525">
            <a:noFill/>
            <a:miter lim="800000"/>
            <a:headEnd/>
            <a:tailEnd/>
          </a:ln>
        </p:spPr>
      </p:pic>
      <p:pic>
        <p:nvPicPr>
          <p:cNvPr id="3132" name="Picture_x0020_6" descr="image003"/>
          <p:cNvPicPr>
            <a:picLocks noChangeAspect="1" noChangeArrowheads="1"/>
          </p:cNvPicPr>
          <p:nvPr/>
        </p:nvPicPr>
        <p:blipFill>
          <a:blip r:embed="rId55" cstate="print"/>
          <a:srcRect/>
          <a:stretch>
            <a:fillRect/>
          </a:stretch>
        </p:blipFill>
        <p:spPr bwMode="auto">
          <a:xfrm>
            <a:off x="1789113" y="1123950"/>
            <a:ext cx="1400175" cy="287338"/>
          </a:xfrm>
          <a:prstGeom prst="rect">
            <a:avLst/>
          </a:prstGeom>
          <a:noFill/>
          <a:ln w="9525">
            <a:noFill/>
            <a:miter lim="800000"/>
            <a:headEnd/>
            <a:tailEnd/>
          </a:ln>
        </p:spPr>
      </p:pic>
      <p:pic>
        <p:nvPicPr>
          <p:cNvPr id="3133" name="Picture 7" descr="image005"/>
          <p:cNvPicPr>
            <a:picLocks noChangeAspect="1" noChangeArrowheads="1"/>
          </p:cNvPicPr>
          <p:nvPr/>
        </p:nvPicPr>
        <p:blipFill>
          <a:blip r:embed="rId56" cstate="print"/>
          <a:srcRect/>
          <a:stretch>
            <a:fillRect/>
          </a:stretch>
        </p:blipFill>
        <p:spPr bwMode="auto">
          <a:xfrm>
            <a:off x="5916613" y="4686300"/>
            <a:ext cx="1350962" cy="220663"/>
          </a:xfrm>
          <a:prstGeom prst="rect">
            <a:avLst/>
          </a:prstGeom>
          <a:noFill/>
          <a:ln w="9525">
            <a:noFill/>
            <a:miter lim="800000"/>
            <a:headEnd/>
            <a:tailEnd/>
          </a:ln>
        </p:spPr>
      </p:pic>
      <p:pic>
        <p:nvPicPr>
          <p:cNvPr id="3135" name="Bild 4" descr="image004"/>
          <p:cNvPicPr>
            <a:picLocks noChangeAspect="1" noChangeArrowheads="1"/>
          </p:cNvPicPr>
          <p:nvPr/>
        </p:nvPicPr>
        <p:blipFill>
          <a:blip r:embed="rId57" cstate="print"/>
          <a:srcRect/>
          <a:stretch>
            <a:fillRect/>
          </a:stretch>
        </p:blipFill>
        <p:spPr bwMode="auto">
          <a:xfrm>
            <a:off x="5232400" y="2563813"/>
            <a:ext cx="692150" cy="309562"/>
          </a:xfrm>
          <a:prstGeom prst="rect">
            <a:avLst/>
          </a:prstGeom>
          <a:noFill/>
          <a:ln w="9525">
            <a:noFill/>
            <a:miter lim="800000"/>
            <a:headEnd/>
            <a:tailEnd/>
          </a:ln>
        </p:spPr>
      </p:pic>
      <p:pic>
        <p:nvPicPr>
          <p:cNvPr id="3136" name="Picture 12" descr="cid:image004.png@01CA5E06.53FBDC30"/>
          <p:cNvPicPr>
            <a:picLocks noChangeAspect="1" noChangeArrowheads="1"/>
          </p:cNvPicPr>
          <p:nvPr/>
        </p:nvPicPr>
        <p:blipFill>
          <a:blip r:embed="rId58" cstate="print"/>
          <a:srcRect/>
          <a:stretch>
            <a:fillRect/>
          </a:stretch>
        </p:blipFill>
        <p:spPr bwMode="auto">
          <a:xfrm>
            <a:off x="2855913" y="3748088"/>
            <a:ext cx="885825" cy="458787"/>
          </a:xfrm>
          <a:prstGeom prst="rect">
            <a:avLst/>
          </a:prstGeom>
          <a:noFill/>
          <a:ln w="9525">
            <a:noFill/>
            <a:miter lim="800000"/>
            <a:headEnd/>
            <a:tailEnd/>
          </a:ln>
        </p:spPr>
      </p:pic>
      <p:pic>
        <p:nvPicPr>
          <p:cNvPr id="3137" name="Picture 3" descr="image005"/>
          <p:cNvPicPr>
            <a:picLocks noChangeAspect="1" noChangeArrowheads="1"/>
          </p:cNvPicPr>
          <p:nvPr/>
        </p:nvPicPr>
        <p:blipFill>
          <a:blip r:embed="rId59" cstate="print"/>
          <a:srcRect/>
          <a:stretch>
            <a:fillRect/>
          </a:stretch>
        </p:blipFill>
        <p:spPr bwMode="auto">
          <a:xfrm>
            <a:off x="685800" y="4603750"/>
            <a:ext cx="704850" cy="584200"/>
          </a:xfrm>
          <a:prstGeom prst="rect">
            <a:avLst/>
          </a:prstGeom>
          <a:noFill/>
          <a:ln w="9525">
            <a:noFill/>
            <a:miter lim="800000"/>
            <a:headEnd/>
            <a:tailEnd/>
          </a:ln>
        </p:spPr>
      </p:pic>
      <p:pic>
        <p:nvPicPr>
          <p:cNvPr id="3138" name="Grafik 66" descr="http://www.fixya.com/brands/manuals/S/Seiko%20Instruments/Smrt_Lbl_410_D54F022E4AB91AAE5589BE60F1D41F0D/images/Smrt_Lbl_410_D54F022E4AB91AAE5589BE60F1D41F0D_1_p0.png"/>
          <p:cNvPicPr>
            <a:picLocks noChangeAspect="1" noChangeArrowheads="1"/>
          </p:cNvPicPr>
          <p:nvPr/>
        </p:nvPicPr>
        <p:blipFill>
          <a:blip r:embed="rId60" cstate="print"/>
          <a:srcRect l="20320" t="6113" r="19040" b="77139"/>
          <a:stretch>
            <a:fillRect/>
          </a:stretch>
        </p:blipFill>
        <p:spPr bwMode="auto">
          <a:xfrm>
            <a:off x="5253038" y="3760788"/>
            <a:ext cx="1119187" cy="344487"/>
          </a:xfrm>
          <a:prstGeom prst="rect">
            <a:avLst/>
          </a:prstGeom>
          <a:noFill/>
          <a:ln w="9525">
            <a:noFill/>
            <a:miter lim="800000"/>
            <a:headEnd/>
            <a:tailEnd/>
          </a:ln>
        </p:spPr>
      </p:pic>
      <p:sp>
        <p:nvSpPr>
          <p:cNvPr id="68" name="Title 46"/>
          <p:cNvSpPr>
            <a:spLocks noGrp="1"/>
          </p:cNvSpPr>
          <p:nvPr>
            <p:ph type="title" idx="4294967295"/>
          </p:nvPr>
        </p:nvSpPr>
        <p:spPr>
          <a:xfrm>
            <a:off x="0" y="25400"/>
            <a:ext cx="6335713" cy="981075"/>
          </a:xfrm>
        </p:spPr>
        <p:txBody>
          <a:bodyPr wrap="none" lIns="0" tIns="0" rIns="0" bIns="0"/>
          <a:lstStyle/>
          <a:p>
            <a:pPr>
              <a:spcBef>
                <a:spcPct val="0"/>
              </a:spcBef>
              <a:spcAft>
                <a:spcPct val="0"/>
              </a:spcAft>
            </a:pPr>
            <a:r>
              <a:rPr lang="en-US" sz="3600" b="1" dirty="0">
                <a:latin typeface="Calibri" pitchFamily="34" charset="0"/>
              </a:rPr>
              <a:t> </a:t>
            </a:r>
            <a:r>
              <a:rPr lang="en-US" sz="3600" b="1" dirty="0" smtClean="0">
                <a:latin typeface="Calibri" pitchFamily="34" charset="0"/>
              </a:rPr>
              <a:t>Aras </a:t>
            </a:r>
            <a:r>
              <a:rPr lang="en-US" sz="3600" b="1" dirty="0">
                <a:latin typeface="Calibri" pitchFamily="34" charset="0"/>
              </a:rPr>
              <a:t>Customers</a:t>
            </a:r>
            <a:br>
              <a:rPr lang="en-US" sz="3600" b="1" dirty="0">
                <a:latin typeface="Calibri" pitchFamily="34" charset="0"/>
              </a:rPr>
            </a:br>
            <a:r>
              <a:rPr lang="en-US" sz="3200" b="1" dirty="0">
                <a:latin typeface="Calibri" pitchFamily="34" charset="0"/>
              </a:rPr>
              <a:t>    </a:t>
            </a:r>
            <a:r>
              <a:rPr lang="en-US" sz="2400" b="1" dirty="0" smtClean="0">
                <a:latin typeface="Calibri" pitchFamily="34" charset="0"/>
              </a:rPr>
              <a:t>and 800+  </a:t>
            </a:r>
            <a:r>
              <a:rPr lang="en-US" sz="2400" b="1" dirty="0">
                <a:latin typeface="Calibri" pitchFamily="34" charset="0"/>
              </a:rPr>
              <a:t>world-wide installations / month</a:t>
            </a:r>
          </a:p>
        </p:txBody>
      </p:sp>
      <p:pic>
        <p:nvPicPr>
          <p:cNvPr id="69" name="Picture 47" descr="Textron_Logo"/>
          <p:cNvPicPr>
            <a:picLocks noChangeAspect="1" noChangeArrowheads="1"/>
          </p:cNvPicPr>
          <p:nvPr/>
        </p:nvPicPr>
        <p:blipFill>
          <a:blip r:embed="rId61" cstate="print"/>
          <a:srcRect/>
          <a:stretch>
            <a:fillRect/>
          </a:stretch>
        </p:blipFill>
        <p:spPr bwMode="auto">
          <a:xfrm>
            <a:off x="115888" y="3597949"/>
            <a:ext cx="2103437" cy="45652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Date Placeholder 2"/>
          <p:cNvSpPr>
            <a:spLocks noGrp="1"/>
          </p:cNvSpPr>
          <p:nvPr>
            <p:ph type="dt" sz="half" idx="10"/>
          </p:nvPr>
        </p:nvSpPr>
        <p:spPr/>
        <p:txBody>
          <a:bodyPr/>
          <a:lstStyle/>
          <a:p>
            <a:r>
              <a:rPr lang="en-US"/>
              <a:t>Slide </a:t>
            </a:r>
            <a:fld id="{0DDA0A37-CD68-4662-909B-299B03604C9E}" type="slidenum">
              <a:rPr lang="en-US"/>
              <a:pPr/>
              <a:t>8</a:t>
            </a:fld>
            <a:r>
              <a:rPr lang="en-US"/>
              <a:t>	</a:t>
            </a:r>
          </a:p>
        </p:txBody>
      </p:sp>
      <p:sp>
        <p:nvSpPr>
          <p:cNvPr id="70658" name="Rectangle 2"/>
          <p:cNvSpPr>
            <a:spLocks noGrp="1" noChangeArrowheads="1"/>
          </p:cNvSpPr>
          <p:nvPr>
            <p:ph type="title"/>
          </p:nvPr>
        </p:nvSpPr>
        <p:spPr>
          <a:xfrm>
            <a:off x="0" y="0"/>
            <a:ext cx="6346825" cy="1082675"/>
          </a:xfrm>
        </p:spPr>
        <p:txBody>
          <a:bodyPr/>
          <a:lstStyle/>
          <a:p>
            <a:r>
              <a:rPr lang="en-US" sz="3600" b="1" dirty="0">
                <a:latin typeface="Calibri" pitchFamily="34" charset="0"/>
              </a:rPr>
              <a:t>Aras Integrated Solutions</a:t>
            </a:r>
          </a:p>
        </p:txBody>
      </p:sp>
      <p:sp>
        <p:nvSpPr>
          <p:cNvPr id="70659" name="AutoShape 3"/>
          <p:cNvSpPr>
            <a:spLocks noChangeArrowheads="1"/>
          </p:cNvSpPr>
          <p:nvPr/>
        </p:nvSpPr>
        <p:spPr bwMode="auto">
          <a:xfrm>
            <a:off x="488950" y="1246188"/>
            <a:ext cx="8237538" cy="1598612"/>
          </a:xfrm>
          <a:prstGeom prst="roundRect">
            <a:avLst>
              <a:gd name="adj" fmla="val 16583"/>
            </a:avLst>
          </a:prstGeom>
          <a:gradFill rotWithShape="1">
            <a:gsLst>
              <a:gs pos="0">
                <a:srgbClr val="6699FF">
                  <a:alpha val="60001"/>
                </a:srgbClr>
              </a:gs>
              <a:gs pos="100000">
                <a:schemeClr val="bg1"/>
              </a:gs>
            </a:gsLst>
            <a:lin ang="5400000" scaled="1"/>
          </a:gradFill>
          <a:ln w="9525">
            <a:noFill/>
            <a:round/>
            <a:headEnd/>
            <a:tailEnd/>
          </a:ln>
          <a:effectLst/>
        </p:spPr>
        <p:txBody>
          <a:bodyPr wrap="none" anchor="ctr"/>
          <a:lstStyle/>
          <a:p>
            <a:endParaRPr lang="en-US"/>
          </a:p>
        </p:txBody>
      </p:sp>
      <p:sp>
        <p:nvSpPr>
          <p:cNvPr id="70660" name="AutoShape 4"/>
          <p:cNvSpPr>
            <a:spLocks noChangeArrowheads="1"/>
          </p:cNvSpPr>
          <p:nvPr/>
        </p:nvSpPr>
        <p:spPr bwMode="auto">
          <a:xfrm>
            <a:off x="476250" y="4079875"/>
            <a:ext cx="8237538" cy="1625600"/>
          </a:xfrm>
          <a:prstGeom prst="roundRect">
            <a:avLst>
              <a:gd name="adj" fmla="val 13282"/>
            </a:avLst>
          </a:prstGeom>
          <a:gradFill rotWithShape="1">
            <a:gsLst>
              <a:gs pos="0">
                <a:schemeClr val="bg1"/>
              </a:gs>
              <a:gs pos="100000">
                <a:srgbClr val="6699FF">
                  <a:alpha val="60001"/>
                </a:srgbClr>
              </a:gs>
            </a:gsLst>
            <a:lin ang="5400000" scaled="1"/>
          </a:gradFill>
          <a:ln w="9525">
            <a:noFill/>
            <a:round/>
            <a:headEnd/>
            <a:tailEnd/>
          </a:ln>
          <a:effectLst/>
        </p:spPr>
        <p:txBody>
          <a:bodyPr wrap="none" anchor="ctr"/>
          <a:lstStyle/>
          <a:p>
            <a:endParaRPr lang="en-US"/>
          </a:p>
        </p:txBody>
      </p:sp>
      <p:grpSp>
        <p:nvGrpSpPr>
          <p:cNvPr id="70661" name="Group 5"/>
          <p:cNvGrpSpPr>
            <a:grpSpLocks/>
          </p:cNvGrpSpPr>
          <p:nvPr/>
        </p:nvGrpSpPr>
        <p:grpSpPr bwMode="auto">
          <a:xfrm>
            <a:off x="765175" y="1339850"/>
            <a:ext cx="7673975" cy="244475"/>
            <a:chOff x="482" y="764"/>
            <a:chExt cx="4834" cy="154"/>
          </a:xfrm>
        </p:grpSpPr>
        <p:sp>
          <p:nvSpPr>
            <p:cNvPr id="70662" name="Text Box 6"/>
            <p:cNvSpPr txBox="1">
              <a:spLocks noChangeArrowheads="1"/>
            </p:cNvSpPr>
            <p:nvPr/>
          </p:nvSpPr>
          <p:spPr bwMode="auto">
            <a:xfrm>
              <a:off x="482" y="764"/>
              <a:ext cx="511" cy="154"/>
            </a:xfrm>
            <a:prstGeom prst="rect">
              <a:avLst/>
            </a:prstGeom>
            <a:noFill/>
            <a:ln w="9525">
              <a:noFill/>
              <a:miter lim="800000"/>
              <a:headEnd/>
              <a:tailEnd/>
            </a:ln>
            <a:effectLst/>
          </p:spPr>
          <p:txBody>
            <a:bodyPr wrap="none" lIns="0" tIns="0" rIns="0" bIns="0">
              <a:spAutoFit/>
            </a:bodyPr>
            <a:lstStyle/>
            <a:p>
              <a:pPr algn="ctr"/>
              <a:r>
                <a:rPr lang="en-US" sz="1600" b="1"/>
                <a:t>Concept</a:t>
              </a:r>
            </a:p>
          </p:txBody>
        </p:sp>
        <p:sp>
          <p:nvSpPr>
            <p:cNvPr id="70663" name="Text Box 7"/>
            <p:cNvSpPr txBox="1">
              <a:spLocks noChangeArrowheads="1"/>
            </p:cNvSpPr>
            <p:nvPr/>
          </p:nvSpPr>
          <p:spPr bwMode="auto">
            <a:xfrm>
              <a:off x="1299" y="764"/>
              <a:ext cx="426" cy="154"/>
            </a:xfrm>
            <a:prstGeom prst="rect">
              <a:avLst/>
            </a:prstGeom>
            <a:noFill/>
            <a:ln w="9525">
              <a:noFill/>
              <a:miter lim="800000"/>
              <a:headEnd/>
              <a:tailEnd/>
            </a:ln>
            <a:effectLst/>
          </p:spPr>
          <p:txBody>
            <a:bodyPr wrap="none" lIns="0" tIns="0" rIns="0" bIns="0">
              <a:spAutoFit/>
            </a:bodyPr>
            <a:lstStyle/>
            <a:p>
              <a:pPr algn="ctr"/>
              <a:r>
                <a:rPr lang="en-US" sz="1600" b="1"/>
                <a:t>Design</a:t>
              </a:r>
            </a:p>
          </p:txBody>
        </p:sp>
        <p:sp>
          <p:nvSpPr>
            <p:cNvPr id="70664" name="Text Box 8"/>
            <p:cNvSpPr txBox="1">
              <a:spLocks noChangeArrowheads="1"/>
            </p:cNvSpPr>
            <p:nvPr/>
          </p:nvSpPr>
          <p:spPr bwMode="auto">
            <a:xfrm>
              <a:off x="2055" y="764"/>
              <a:ext cx="803" cy="154"/>
            </a:xfrm>
            <a:prstGeom prst="rect">
              <a:avLst/>
            </a:prstGeom>
            <a:noFill/>
            <a:ln w="9525">
              <a:noFill/>
              <a:miter lim="800000"/>
              <a:headEnd/>
              <a:tailEnd/>
            </a:ln>
            <a:effectLst/>
          </p:spPr>
          <p:txBody>
            <a:bodyPr wrap="none" lIns="0" tIns="0" rIns="0" bIns="0">
              <a:spAutoFit/>
            </a:bodyPr>
            <a:lstStyle/>
            <a:p>
              <a:pPr algn="ctr"/>
              <a:r>
                <a:rPr lang="en-US" sz="1600" b="1"/>
                <a:t>Development</a:t>
              </a:r>
            </a:p>
          </p:txBody>
        </p:sp>
        <p:sp>
          <p:nvSpPr>
            <p:cNvPr id="70665" name="Text Box 9"/>
            <p:cNvSpPr txBox="1">
              <a:spLocks noChangeArrowheads="1"/>
            </p:cNvSpPr>
            <p:nvPr/>
          </p:nvSpPr>
          <p:spPr bwMode="auto">
            <a:xfrm>
              <a:off x="3172" y="764"/>
              <a:ext cx="454" cy="154"/>
            </a:xfrm>
            <a:prstGeom prst="rect">
              <a:avLst/>
            </a:prstGeom>
            <a:noFill/>
            <a:ln w="9525">
              <a:noFill/>
              <a:miter lim="800000"/>
              <a:headEnd/>
              <a:tailEnd/>
            </a:ln>
            <a:effectLst/>
          </p:spPr>
          <p:txBody>
            <a:bodyPr wrap="none" lIns="0" tIns="0" rIns="0" bIns="0">
              <a:spAutoFit/>
            </a:bodyPr>
            <a:lstStyle/>
            <a:p>
              <a:pPr algn="ctr"/>
              <a:r>
                <a:rPr lang="en-US" sz="1600" b="1"/>
                <a:t>Launch</a:t>
              </a:r>
            </a:p>
          </p:txBody>
        </p:sp>
        <p:sp>
          <p:nvSpPr>
            <p:cNvPr id="70666" name="Text Box 10"/>
            <p:cNvSpPr txBox="1">
              <a:spLocks noChangeArrowheads="1"/>
            </p:cNvSpPr>
            <p:nvPr/>
          </p:nvSpPr>
          <p:spPr bwMode="auto">
            <a:xfrm>
              <a:off x="3836" y="764"/>
              <a:ext cx="893" cy="154"/>
            </a:xfrm>
            <a:prstGeom prst="rect">
              <a:avLst/>
            </a:prstGeom>
            <a:noFill/>
            <a:ln w="9525">
              <a:noFill/>
              <a:miter lim="800000"/>
              <a:headEnd/>
              <a:tailEnd/>
            </a:ln>
            <a:effectLst/>
          </p:spPr>
          <p:txBody>
            <a:bodyPr lIns="0" tIns="0" rIns="0" bIns="0">
              <a:spAutoFit/>
            </a:bodyPr>
            <a:lstStyle/>
            <a:p>
              <a:pPr algn="ctr"/>
              <a:r>
                <a:rPr lang="en-US" sz="1600" b="1"/>
                <a:t>Manufacture</a:t>
              </a:r>
            </a:p>
          </p:txBody>
        </p:sp>
        <p:sp>
          <p:nvSpPr>
            <p:cNvPr id="70667" name="Text Box 11"/>
            <p:cNvSpPr txBox="1">
              <a:spLocks noChangeArrowheads="1"/>
            </p:cNvSpPr>
            <p:nvPr/>
          </p:nvSpPr>
          <p:spPr bwMode="auto">
            <a:xfrm>
              <a:off x="4826" y="764"/>
              <a:ext cx="490" cy="154"/>
            </a:xfrm>
            <a:prstGeom prst="rect">
              <a:avLst/>
            </a:prstGeom>
            <a:noFill/>
            <a:ln w="9525">
              <a:noFill/>
              <a:miter lim="800000"/>
              <a:headEnd/>
              <a:tailEnd/>
            </a:ln>
            <a:effectLst/>
          </p:spPr>
          <p:txBody>
            <a:bodyPr wrap="none" lIns="0" tIns="0" rIns="0" bIns="0">
              <a:spAutoFit/>
            </a:bodyPr>
            <a:lstStyle/>
            <a:p>
              <a:pPr algn="ctr"/>
              <a:r>
                <a:rPr lang="en-US" sz="1600" b="1"/>
                <a:t>Support</a:t>
              </a:r>
            </a:p>
          </p:txBody>
        </p:sp>
      </p:grpSp>
      <p:grpSp>
        <p:nvGrpSpPr>
          <p:cNvPr id="70780" name="Group 134"/>
          <p:cNvGrpSpPr>
            <a:grpSpLocks/>
          </p:cNvGrpSpPr>
          <p:nvPr/>
        </p:nvGrpSpPr>
        <p:grpSpPr bwMode="auto">
          <a:xfrm>
            <a:off x="969963" y="2314575"/>
            <a:ext cx="1852612" cy="965200"/>
            <a:chOff x="736600" y="1981426"/>
            <a:chExt cx="1585686" cy="964974"/>
          </a:xfrm>
        </p:grpSpPr>
        <p:sp>
          <p:nvSpPr>
            <p:cNvPr id="70781" name="Rectangle 14"/>
            <p:cNvSpPr>
              <a:spLocks noChangeArrowheads="1"/>
            </p:cNvSpPr>
            <p:nvPr/>
          </p:nvSpPr>
          <p:spPr bwMode="auto">
            <a:xfrm>
              <a:off x="736600" y="1981426"/>
              <a:ext cx="1585686" cy="964974"/>
            </a:xfrm>
            <a:prstGeom prst="rect">
              <a:avLst/>
            </a:prstGeom>
            <a:solidFill>
              <a:srgbClr val="DDDDDD"/>
            </a:solidFill>
            <a:ln w="9525">
              <a:noFill/>
              <a:miter lim="800000"/>
              <a:headEnd/>
              <a:tailEnd/>
            </a:ln>
            <a:effectLst>
              <a:prstShdw prst="shdw17" dist="45791" dir="3378596">
                <a:srgbClr val="858585"/>
              </a:prstShdw>
            </a:effectLst>
          </p:spPr>
          <p:txBody>
            <a:bodyPr wrap="none" anchor="ctr"/>
            <a:lstStyle/>
            <a:p>
              <a:pPr algn="ctr"/>
              <a:r>
                <a:rPr lang="en-US" sz="1200" b="1"/>
                <a:t>Design</a:t>
              </a:r>
            </a:p>
            <a:p>
              <a:pPr algn="ctr"/>
              <a:r>
                <a:rPr lang="en-US" sz="1200" b="1"/>
                <a:t>CAD/EDA</a:t>
              </a:r>
            </a:p>
          </p:txBody>
        </p:sp>
        <p:pic>
          <p:nvPicPr>
            <p:cNvPr id="70782" name="Picture 136" descr="CATIA_Logo1.jpg"/>
            <p:cNvPicPr>
              <a:picLocks noChangeAspect="1"/>
            </p:cNvPicPr>
            <p:nvPr/>
          </p:nvPicPr>
          <p:blipFill>
            <a:blip r:embed="rId2" cstate="print"/>
            <a:srcRect r="11903" b="23865"/>
            <a:stretch>
              <a:fillRect/>
            </a:stretch>
          </p:blipFill>
          <p:spPr bwMode="auto">
            <a:xfrm>
              <a:off x="783772" y="2319994"/>
              <a:ext cx="389164" cy="289244"/>
            </a:xfrm>
            <a:prstGeom prst="rect">
              <a:avLst/>
            </a:prstGeom>
            <a:noFill/>
            <a:ln w="9525">
              <a:noFill/>
              <a:miter lim="800000"/>
              <a:headEnd/>
              <a:tailEnd/>
            </a:ln>
          </p:spPr>
        </p:pic>
        <p:grpSp>
          <p:nvGrpSpPr>
            <p:cNvPr id="70783" name="Group 12"/>
            <p:cNvGrpSpPr>
              <a:grpSpLocks/>
            </p:cNvGrpSpPr>
            <p:nvPr/>
          </p:nvGrpSpPr>
          <p:grpSpPr bwMode="auto">
            <a:xfrm>
              <a:off x="1439870" y="2732314"/>
              <a:ext cx="842794" cy="188686"/>
              <a:chOff x="1306286" y="3526971"/>
              <a:chExt cx="972457" cy="217715"/>
            </a:xfrm>
          </p:grpSpPr>
          <p:sp>
            <p:nvSpPr>
              <p:cNvPr id="70784" name="Rectangle 143"/>
              <p:cNvSpPr>
                <a:spLocks noChangeArrowheads="1"/>
              </p:cNvSpPr>
              <p:nvPr/>
            </p:nvSpPr>
            <p:spPr bwMode="auto">
              <a:xfrm>
                <a:off x="1306286" y="3526971"/>
                <a:ext cx="972457" cy="217715"/>
              </a:xfrm>
              <a:prstGeom prst="rect">
                <a:avLst/>
              </a:prstGeom>
              <a:solidFill>
                <a:schemeClr val="bg1"/>
              </a:solidFill>
              <a:ln w="9525" algn="ctr">
                <a:noFill/>
                <a:round/>
                <a:headEnd/>
                <a:tailEnd/>
              </a:ln>
            </p:spPr>
            <p:txBody>
              <a:bodyPr/>
              <a:lstStyle/>
              <a:p>
                <a:endParaRPr lang="en-US" b="1"/>
              </a:p>
            </p:txBody>
          </p:sp>
          <p:pic>
            <p:nvPicPr>
              <p:cNvPr id="70785" name="Picture 2"/>
              <p:cNvPicPr>
                <a:picLocks noChangeAspect="1" noChangeArrowheads="1"/>
              </p:cNvPicPr>
              <p:nvPr/>
            </p:nvPicPr>
            <p:blipFill>
              <a:blip r:embed="rId3" cstate="print">
                <a:clrChange>
                  <a:clrFrom>
                    <a:srgbClr val="F7F7F7"/>
                  </a:clrFrom>
                  <a:clrTo>
                    <a:srgbClr val="F7F7F7">
                      <a:alpha val="0"/>
                    </a:srgbClr>
                  </a:clrTo>
                </a:clrChange>
              </a:blip>
              <a:srcRect l="20535" t="48413" r="59970" b="46825"/>
              <a:stretch>
                <a:fillRect/>
              </a:stretch>
            </p:blipFill>
            <p:spPr bwMode="auto">
              <a:xfrm>
                <a:off x="1317170" y="3548742"/>
                <a:ext cx="950689" cy="174172"/>
              </a:xfrm>
              <a:prstGeom prst="rect">
                <a:avLst/>
              </a:prstGeom>
              <a:noFill/>
              <a:ln w="9525">
                <a:noFill/>
                <a:miter lim="800000"/>
                <a:headEnd/>
                <a:tailEnd/>
              </a:ln>
            </p:spPr>
          </p:pic>
        </p:grpSp>
        <p:pic>
          <p:nvPicPr>
            <p:cNvPr id="70786" name="Picture 138" descr="SolidWorks_Logo.gif"/>
            <p:cNvPicPr>
              <a:picLocks noChangeAspect="1"/>
            </p:cNvPicPr>
            <p:nvPr/>
          </p:nvPicPr>
          <p:blipFill>
            <a:blip r:embed="rId4" cstate="print"/>
            <a:srcRect/>
            <a:stretch>
              <a:fillRect/>
            </a:stretch>
          </p:blipFill>
          <p:spPr bwMode="auto">
            <a:xfrm>
              <a:off x="1908937" y="2249715"/>
              <a:ext cx="373727" cy="231548"/>
            </a:xfrm>
            <a:prstGeom prst="rect">
              <a:avLst/>
            </a:prstGeom>
            <a:noFill/>
            <a:ln w="9525">
              <a:noFill/>
              <a:miter lim="800000"/>
              <a:headEnd/>
              <a:tailEnd/>
            </a:ln>
          </p:spPr>
        </p:pic>
        <p:pic>
          <p:nvPicPr>
            <p:cNvPr id="70787" name="Picture 139" descr="Siemens_Logo_Bluegreen.jpg"/>
            <p:cNvPicPr>
              <a:picLocks noChangeAspect="1"/>
            </p:cNvPicPr>
            <p:nvPr/>
          </p:nvPicPr>
          <p:blipFill>
            <a:blip r:embed="rId5" cstate="print"/>
            <a:srcRect l="5690" t="24350" r="3229" b="25397"/>
            <a:stretch>
              <a:fillRect/>
            </a:stretch>
          </p:blipFill>
          <p:spPr bwMode="auto">
            <a:xfrm>
              <a:off x="1564208" y="2032000"/>
              <a:ext cx="718456" cy="155342"/>
            </a:xfrm>
            <a:prstGeom prst="rect">
              <a:avLst/>
            </a:prstGeom>
            <a:noFill/>
            <a:ln w="9525">
              <a:noFill/>
              <a:miter lim="800000"/>
              <a:headEnd/>
              <a:tailEnd/>
            </a:ln>
          </p:spPr>
        </p:pic>
        <p:pic>
          <p:nvPicPr>
            <p:cNvPr id="70788" name="Picture 3"/>
            <p:cNvPicPr>
              <a:picLocks noChangeAspect="1" noChangeArrowheads="1"/>
            </p:cNvPicPr>
            <p:nvPr/>
          </p:nvPicPr>
          <p:blipFill>
            <a:blip r:embed="rId6" cstate="print"/>
            <a:srcRect/>
            <a:stretch>
              <a:fillRect/>
            </a:stretch>
          </p:blipFill>
          <p:spPr bwMode="auto">
            <a:xfrm>
              <a:off x="783772" y="2670629"/>
              <a:ext cx="538724" cy="250371"/>
            </a:xfrm>
            <a:prstGeom prst="rect">
              <a:avLst/>
            </a:prstGeom>
            <a:noFill/>
            <a:ln w="9525" algn="ctr">
              <a:noFill/>
              <a:miter lim="800000"/>
              <a:headEnd/>
              <a:tailEnd/>
            </a:ln>
          </p:spPr>
        </p:pic>
        <p:pic>
          <p:nvPicPr>
            <p:cNvPr id="70789" name="Picture 3"/>
            <p:cNvPicPr>
              <a:picLocks noChangeAspect="1" noChangeArrowheads="1"/>
            </p:cNvPicPr>
            <p:nvPr/>
          </p:nvPicPr>
          <p:blipFill>
            <a:blip r:embed="rId7" cstate="print"/>
            <a:srcRect l="11618" t="55287" r="75015" b="39107"/>
            <a:stretch>
              <a:fillRect/>
            </a:stretch>
          </p:blipFill>
          <p:spPr bwMode="auto">
            <a:xfrm>
              <a:off x="783772" y="2032000"/>
              <a:ext cx="692725" cy="217714"/>
            </a:xfrm>
            <a:prstGeom prst="rect">
              <a:avLst/>
            </a:prstGeom>
            <a:noFill/>
            <a:ln w="9525">
              <a:noFill/>
              <a:miter lim="800000"/>
              <a:headEnd/>
              <a:tailEnd/>
            </a:ln>
          </p:spPr>
        </p:pic>
        <p:pic>
          <p:nvPicPr>
            <p:cNvPr id="70790" name="Picture 4"/>
            <p:cNvPicPr>
              <a:picLocks noChangeAspect="1" noChangeArrowheads="1"/>
            </p:cNvPicPr>
            <p:nvPr/>
          </p:nvPicPr>
          <p:blipFill>
            <a:blip r:embed="rId8" cstate="print"/>
            <a:srcRect l="893" t="21379" r="85863" b="71280"/>
            <a:stretch>
              <a:fillRect/>
            </a:stretch>
          </p:blipFill>
          <p:spPr bwMode="auto">
            <a:xfrm>
              <a:off x="1828801" y="2510972"/>
              <a:ext cx="453863" cy="188685"/>
            </a:xfrm>
            <a:prstGeom prst="rect">
              <a:avLst/>
            </a:prstGeom>
            <a:noFill/>
            <a:ln w="9525">
              <a:noFill/>
              <a:miter lim="800000"/>
              <a:headEnd/>
              <a:tailEnd/>
            </a:ln>
          </p:spPr>
        </p:pic>
      </p:grpSp>
      <p:sp>
        <p:nvSpPr>
          <p:cNvPr id="125" name="Rectangle 16"/>
          <p:cNvSpPr>
            <a:spLocks noChangeArrowheads="1"/>
          </p:cNvSpPr>
          <p:nvPr/>
        </p:nvSpPr>
        <p:spPr bwMode="auto">
          <a:xfrm>
            <a:off x="6664325" y="2393950"/>
            <a:ext cx="1582738" cy="898525"/>
          </a:xfrm>
          <a:prstGeom prst="rect">
            <a:avLst/>
          </a:prstGeom>
          <a:gradFill rotWithShape="1">
            <a:gsLst>
              <a:gs pos="0">
                <a:schemeClr val="accent1"/>
              </a:gs>
              <a:gs pos="100000">
                <a:srgbClr val="EAEAEA"/>
              </a:gs>
            </a:gsLst>
            <a:path path="rect">
              <a:fillToRect l="100000" b="100000"/>
            </a:path>
          </a:gradFill>
          <a:ln w="9525">
            <a:noFill/>
            <a:miter lim="800000"/>
            <a:headEnd/>
            <a:tailEnd/>
          </a:ln>
          <a:effectLst>
            <a:prstShdw prst="shdw17" dist="45791" dir="3378596">
              <a:srgbClr val="7A7A7A"/>
            </a:prstShdw>
          </a:effectLst>
        </p:spPr>
        <p:txBody>
          <a:bodyPr wrap="none" lIns="182880" tIns="91440" rIns="548640" anchor="ctr"/>
          <a:lstStyle/>
          <a:p>
            <a:pPr algn="ctr">
              <a:buFont typeface="Wingdings" pitchFamily="2" charset="2"/>
              <a:buNone/>
            </a:pPr>
            <a:r>
              <a:rPr lang="en-US" sz="2000" b="1"/>
              <a:t>ERP</a:t>
            </a:r>
          </a:p>
        </p:txBody>
      </p:sp>
      <p:pic>
        <p:nvPicPr>
          <p:cNvPr id="70795" name="Picture 132" descr="JDEdwards_Logo"/>
          <p:cNvPicPr>
            <a:picLocks noChangeAspect="1" noChangeArrowheads="1"/>
          </p:cNvPicPr>
          <p:nvPr/>
        </p:nvPicPr>
        <p:blipFill>
          <a:blip r:embed="rId9" cstate="print"/>
          <a:srcRect/>
          <a:stretch>
            <a:fillRect/>
          </a:stretch>
        </p:blipFill>
        <p:spPr bwMode="auto">
          <a:xfrm>
            <a:off x="7650163" y="3052763"/>
            <a:ext cx="563562" cy="215900"/>
          </a:xfrm>
          <a:prstGeom prst="rect">
            <a:avLst/>
          </a:prstGeom>
          <a:noFill/>
          <a:ln w="9525">
            <a:noFill/>
            <a:miter lim="800000"/>
            <a:headEnd/>
            <a:tailEnd/>
          </a:ln>
        </p:spPr>
      </p:pic>
      <p:pic>
        <p:nvPicPr>
          <p:cNvPr id="70796" name="Picture 133" descr="Microsoft_Dynamics_Logo"/>
          <p:cNvPicPr>
            <a:picLocks noChangeAspect="1" noChangeArrowheads="1"/>
          </p:cNvPicPr>
          <p:nvPr/>
        </p:nvPicPr>
        <p:blipFill>
          <a:blip r:embed="rId10" cstate="print"/>
          <a:srcRect/>
          <a:stretch>
            <a:fillRect/>
          </a:stretch>
        </p:blipFill>
        <p:spPr bwMode="auto">
          <a:xfrm>
            <a:off x="6684963" y="3090863"/>
            <a:ext cx="839787" cy="179387"/>
          </a:xfrm>
          <a:prstGeom prst="rect">
            <a:avLst/>
          </a:prstGeom>
          <a:noFill/>
          <a:ln w="9525">
            <a:noFill/>
            <a:miter lim="800000"/>
            <a:headEnd/>
            <a:tailEnd/>
          </a:ln>
        </p:spPr>
      </p:pic>
      <p:pic>
        <p:nvPicPr>
          <p:cNvPr id="70797" name="Picture 134" descr="Infor_Logo"/>
          <p:cNvPicPr>
            <a:picLocks noChangeAspect="1" noChangeArrowheads="1"/>
          </p:cNvPicPr>
          <p:nvPr/>
        </p:nvPicPr>
        <p:blipFill>
          <a:blip r:embed="rId11" cstate="print"/>
          <a:srcRect l="12318" r="8488" b="32820"/>
          <a:stretch>
            <a:fillRect/>
          </a:stretch>
        </p:blipFill>
        <p:spPr bwMode="auto">
          <a:xfrm>
            <a:off x="7731125" y="2786063"/>
            <a:ext cx="501650" cy="173037"/>
          </a:xfrm>
          <a:prstGeom prst="rect">
            <a:avLst/>
          </a:prstGeom>
          <a:noFill/>
          <a:ln w="9525">
            <a:noFill/>
            <a:miter lim="800000"/>
            <a:headEnd/>
            <a:tailEnd/>
          </a:ln>
        </p:spPr>
      </p:pic>
      <p:pic>
        <p:nvPicPr>
          <p:cNvPr id="70799" name="Picture 136" descr="Oracle_Logo"/>
          <p:cNvPicPr>
            <a:picLocks noChangeAspect="1" noChangeArrowheads="1"/>
          </p:cNvPicPr>
          <p:nvPr/>
        </p:nvPicPr>
        <p:blipFill>
          <a:blip r:embed="rId12" cstate="print"/>
          <a:srcRect/>
          <a:stretch>
            <a:fillRect/>
          </a:stretch>
        </p:blipFill>
        <p:spPr bwMode="auto">
          <a:xfrm>
            <a:off x="7596188" y="2397125"/>
            <a:ext cx="641350" cy="228600"/>
          </a:xfrm>
          <a:prstGeom prst="rect">
            <a:avLst/>
          </a:prstGeom>
          <a:noFill/>
          <a:ln w="9525">
            <a:noFill/>
            <a:miter lim="800000"/>
            <a:headEnd/>
            <a:tailEnd/>
          </a:ln>
        </p:spPr>
      </p:pic>
      <p:pic>
        <p:nvPicPr>
          <p:cNvPr id="70800" name="Picture 137" descr="SAP Logo"/>
          <p:cNvPicPr>
            <a:picLocks noChangeAspect="1" noChangeArrowheads="1"/>
          </p:cNvPicPr>
          <p:nvPr/>
        </p:nvPicPr>
        <p:blipFill>
          <a:blip r:embed="rId13" cstate="print"/>
          <a:srcRect/>
          <a:stretch>
            <a:fillRect/>
          </a:stretch>
        </p:blipFill>
        <p:spPr bwMode="auto">
          <a:xfrm>
            <a:off x="6680200" y="2406650"/>
            <a:ext cx="558800" cy="287338"/>
          </a:xfrm>
          <a:prstGeom prst="rect">
            <a:avLst/>
          </a:prstGeom>
          <a:noFill/>
          <a:ln w="9525">
            <a:noFill/>
            <a:miter lim="800000"/>
            <a:headEnd/>
            <a:tailEnd/>
          </a:ln>
        </p:spPr>
      </p:pic>
      <p:pic>
        <p:nvPicPr>
          <p:cNvPr id="141" name="Picture 140" descr="qad_Logo_forBanner.gif"/>
          <p:cNvPicPr>
            <a:picLocks noChangeAspect="1"/>
          </p:cNvPicPr>
          <p:nvPr/>
        </p:nvPicPr>
        <p:blipFill>
          <a:blip r:embed="rId14" cstate="print"/>
          <a:stretch>
            <a:fillRect/>
          </a:stretch>
        </p:blipFill>
        <p:spPr>
          <a:xfrm>
            <a:off x="6696075" y="2992664"/>
            <a:ext cx="447675" cy="117248"/>
          </a:xfrm>
          <a:prstGeom prst="rect">
            <a:avLst/>
          </a:prstGeom>
        </p:spPr>
      </p:pic>
      <p:grpSp>
        <p:nvGrpSpPr>
          <p:cNvPr id="70804" name="Group 148"/>
          <p:cNvGrpSpPr>
            <a:grpSpLocks/>
          </p:cNvGrpSpPr>
          <p:nvPr/>
        </p:nvGrpSpPr>
        <p:grpSpPr bwMode="auto">
          <a:xfrm>
            <a:off x="790575" y="1685925"/>
            <a:ext cx="7742238" cy="4827588"/>
            <a:chOff x="492" y="1068"/>
            <a:chExt cx="4877" cy="3041"/>
          </a:xfrm>
        </p:grpSpPr>
        <p:pic>
          <p:nvPicPr>
            <p:cNvPr id="70775" name="Picture 119" descr="arasINNOVATOR_72_RGB"/>
            <p:cNvPicPr>
              <a:picLocks noChangeAspect="1" noChangeArrowheads="1"/>
            </p:cNvPicPr>
            <p:nvPr/>
          </p:nvPicPr>
          <p:blipFill>
            <a:blip r:embed="rId15" cstate="print"/>
            <a:srcRect/>
            <a:stretch>
              <a:fillRect/>
            </a:stretch>
          </p:blipFill>
          <p:spPr bwMode="auto">
            <a:xfrm>
              <a:off x="1808" y="3698"/>
              <a:ext cx="2309" cy="411"/>
            </a:xfrm>
            <a:prstGeom prst="rect">
              <a:avLst/>
            </a:prstGeom>
            <a:noFill/>
          </p:spPr>
        </p:pic>
        <p:grpSp>
          <p:nvGrpSpPr>
            <p:cNvPr id="70803" name="Group 147"/>
            <p:cNvGrpSpPr>
              <a:grpSpLocks/>
            </p:cNvGrpSpPr>
            <p:nvPr/>
          </p:nvGrpSpPr>
          <p:grpSpPr bwMode="auto">
            <a:xfrm>
              <a:off x="492" y="1068"/>
              <a:ext cx="4877" cy="2438"/>
              <a:chOff x="492" y="1068"/>
              <a:chExt cx="4877" cy="2438"/>
            </a:xfrm>
          </p:grpSpPr>
          <p:grpSp>
            <p:nvGrpSpPr>
              <p:cNvPr id="70670" name="Group 14"/>
              <p:cNvGrpSpPr>
                <a:grpSpLocks/>
              </p:cNvGrpSpPr>
              <p:nvPr/>
            </p:nvGrpSpPr>
            <p:grpSpPr bwMode="auto">
              <a:xfrm>
                <a:off x="492" y="1068"/>
                <a:ext cx="4877" cy="2438"/>
                <a:chOff x="492" y="988"/>
                <a:chExt cx="4877" cy="2438"/>
              </a:xfrm>
            </p:grpSpPr>
            <p:grpSp>
              <p:nvGrpSpPr>
                <p:cNvPr id="70671" name="Group 15"/>
                <p:cNvGrpSpPr>
                  <a:grpSpLocks/>
                </p:cNvGrpSpPr>
                <p:nvPr/>
              </p:nvGrpSpPr>
              <p:grpSpPr bwMode="auto">
                <a:xfrm>
                  <a:off x="492" y="988"/>
                  <a:ext cx="4877" cy="312"/>
                  <a:chOff x="748" y="3593"/>
                  <a:chExt cx="4877" cy="312"/>
                </a:xfrm>
              </p:grpSpPr>
              <p:grpSp>
                <p:nvGrpSpPr>
                  <p:cNvPr id="70672" name="Group 16"/>
                  <p:cNvGrpSpPr>
                    <a:grpSpLocks/>
                  </p:cNvGrpSpPr>
                  <p:nvPr/>
                </p:nvGrpSpPr>
                <p:grpSpPr bwMode="auto">
                  <a:xfrm>
                    <a:off x="748" y="3593"/>
                    <a:ext cx="4877" cy="312"/>
                    <a:chOff x="748" y="3593"/>
                    <a:chExt cx="4877" cy="312"/>
                  </a:xfrm>
                </p:grpSpPr>
                <p:sp>
                  <p:nvSpPr>
                    <p:cNvPr id="70673" name="AutoShape 17"/>
                    <p:cNvSpPr>
                      <a:spLocks noChangeArrowheads="1"/>
                    </p:cNvSpPr>
                    <p:nvPr/>
                  </p:nvSpPr>
                  <p:spPr bwMode="auto">
                    <a:xfrm>
                      <a:off x="748" y="3593"/>
                      <a:ext cx="935" cy="311"/>
                    </a:xfrm>
                    <a:prstGeom prst="homePlate">
                      <a:avLst>
                        <a:gd name="adj" fmla="val 33948"/>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anchor="ctr"/>
                    <a:lstStyle/>
                    <a:p>
                      <a:endParaRPr lang="en-US"/>
                    </a:p>
                  </p:txBody>
                </p:sp>
                <p:sp>
                  <p:nvSpPr>
                    <p:cNvPr id="70674" name="AutoShape 18"/>
                    <p:cNvSpPr>
                      <a:spLocks noChangeArrowheads="1"/>
                    </p:cNvSpPr>
                    <p:nvPr/>
                  </p:nvSpPr>
                  <p:spPr bwMode="auto">
                    <a:xfrm>
                      <a:off x="1540" y="3593"/>
                      <a:ext cx="834" cy="312"/>
                    </a:xfrm>
                    <a:prstGeom prst="chevron">
                      <a:avLst>
                        <a:gd name="adj" fmla="val 21570"/>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5" name="AutoShape 19"/>
                    <p:cNvSpPr>
                      <a:spLocks noChangeArrowheads="1"/>
                    </p:cNvSpPr>
                    <p:nvPr/>
                  </p:nvSpPr>
                  <p:spPr bwMode="auto">
                    <a:xfrm>
                      <a:off x="2228" y="3593"/>
                      <a:ext cx="1165" cy="312"/>
                    </a:xfrm>
                    <a:prstGeom prst="chevron">
                      <a:avLst>
                        <a:gd name="adj" fmla="val 30131"/>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6" name="AutoShape 20"/>
                    <p:cNvSpPr>
                      <a:spLocks noChangeArrowheads="1"/>
                    </p:cNvSpPr>
                    <p:nvPr/>
                  </p:nvSpPr>
                  <p:spPr bwMode="auto">
                    <a:xfrm>
                      <a:off x="3134" y="3593"/>
                      <a:ext cx="1136" cy="312"/>
                    </a:xfrm>
                    <a:prstGeom prst="chevron">
                      <a:avLst>
                        <a:gd name="adj" fmla="val 29381"/>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8288" rIns="18288" anchor="ctr"/>
                    <a:lstStyle/>
                    <a:p>
                      <a:pPr algn="ctr"/>
                      <a:endParaRPr lang="en-US" b="1"/>
                    </a:p>
                  </p:txBody>
                </p:sp>
                <p:sp>
                  <p:nvSpPr>
                    <p:cNvPr id="70677" name="AutoShape 21"/>
                    <p:cNvSpPr>
                      <a:spLocks noChangeArrowheads="1"/>
                    </p:cNvSpPr>
                    <p:nvPr/>
                  </p:nvSpPr>
                  <p:spPr bwMode="auto">
                    <a:xfrm>
                      <a:off x="3968" y="3593"/>
                      <a:ext cx="881" cy="312"/>
                    </a:xfrm>
                    <a:prstGeom prst="chevron">
                      <a:avLst>
                        <a:gd name="adj" fmla="val 21126"/>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37160" rIns="18288" anchor="ctr"/>
                    <a:lstStyle/>
                    <a:p>
                      <a:pPr algn="ctr"/>
                      <a:endParaRPr lang="en-US" b="1"/>
                    </a:p>
                  </p:txBody>
                </p:sp>
                <p:sp>
                  <p:nvSpPr>
                    <p:cNvPr id="70678" name="AutoShape 22"/>
                    <p:cNvSpPr>
                      <a:spLocks noChangeArrowheads="1"/>
                    </p:cNvSpPr>
                    <p:nvPr/>
                  </p:nvSpPr>
                  <p:spPr bwMode="auto">
                    <a:xfrm>
                      <a:off x="4744" y="3593"/>
                      <a:ext cx="881" cy="312"/>
                    </a:xfrm>
                    <a:prstGeom prst="chevron">
                      <a:avLst>
                        <a:gd name="adj" fmla="val 21126"/>
                      </a:avLst>
                    </a:prstGeom>
                    <a:gradFill rotWithShape="1">
                      <a:gsLst>
                        <a:gs pos="0">
                          <a:schemeClr val="tx2"/>
                        </a:gs>
                        <a:gs pos="100000">
                          <a:srgbClr val="FF0066"/>
                        </a:gs>
                      </a:gsLst>
                      <a:lin ang="5400000" scaled="1"/>
                    </a:gradFill>
                    <a:ln w="9525">
                      <a:solidFill>
                        <a:srgbClr val="C0C0C0"/>
                      </a:solidFill>
                      <a:miter lim="800000"/>
                      <a:headEnd/>
                      <a:tailEnd/>
                    </a:ln>
                    <a:effectLst/>
                  </p:spPr>
                  <p:txBody>
                    <a:bodyPr wrap="none" lIns="137160" rIns="18288" anchor="ctr"/>
                    <a:lstStyle/>
                    <a:p>
                      <a:pPr algn="ctr"/>
                      <a:endParaRPr lang="en-US" b="1"/>
                    </a:p>
                  </p:txBody>
                </p:sp>
              </p:grpSp>
              <p:sp>
                <p:nvSpPr>
                  <p:cNvPr id="70679" name="AutoShape 23"/>
                  <p:cNvSpPr>
                    <a:spLocks noChangeArrowheads="1"/>
                  </p:cNvSpPr>
                  <p:nvPr/>
                </p:nvSpPr>
                <p:spPr bwMode="auto">
                  <a:xfrm>
                    <a:off x="748" y="3593"/>
                    <a:ext cx="4872" cy="311"/>
                  </a:xfrm>
                  <a:prstGeom prst="homePlate">
                    <a:avLst>
                      <a:gd name="adj" fmla="val 20597"/>
                    </a:avLst>
                  </a:prstGeom>
                  <a:noFill/>
                  <a:ln w="9525">
                    <a:solidFill>
                      <a:schemeClr val="tx1"/>
                    </a:solidFill>
                    <a:miter lim="800000"/>
                    <a:headEnd/>
                    <a:tailEnd/>
                  </a:ln>
                  <a:effectLst/>
                </p:spPr>
                <p:txBody>
                  <a:bodyPr wrap="none" anchor="ctr"/>
                  <a:lstStyle/>
                  <a:p>
                    <a:endParaRPr lang="en-US"/>
                  </a:p>
                </p:txBody>
              </p:sp>
            </p:grpSp>
            <p:sp>
              <p:nvSpPr>
                <p:cNvPr id="70680" name="Text Box 24"/>
                <p:cNvSpPr txBox="1">
                  <a:spLocks noChangeArrowheads="1"/>
                </p:cNvSpPr>
                <p:nvPr/>
              </p:nvSpPr>
              <p:spPr bwMode="auto">
                <a:xfrm>
                  <a:off x="675" y="1038"/>
                  <a:ext cx="2284" cy="212"/>
                </a:xfrm>
                <a:prstGeom prst="rect">
                  <a:avLst/>
                </a:prstGeom>
                <a:noFill/>
                <a:ln w="9525">
                  <a:noFill/>
                  <a:miter lim="800000"/>
                  <a:headEnd/>
                  <a:tailEnd/>
                </a:ln>
                <a:effectLst/>
              </p:spPr>
              <p:txBody>
                <a:bodyPr wrap="none">
                  <a:spAutoFit/>
                </a:bodyPr>
                <a:lstStyle/>
                <a:p>
                  <a:r>
                    <a:rPr lang="en-US" sz="1600" b="1">
                      <a:solidFill>
                        <a:schemeClr val="bg1"/>
                      </a:solidFill>
                    </a:rPr>
                    <a:t>Phase-based Program Management</a:t>
                  </a:r>
                </a:p>
              </p:txBody>
            </p:sp>
            <p:sp>
              <p:nvSpPr>
                <p:cNvPr id="70681" name="AutoShape 25"/>
                <p:cNvSpPr>
                  <a:spLocks noChangeArrowheads="1"/>
                </p:cNvSpPr>
                <p:nvPr/>
              </p:nvSpPr>
              <p:spPr bwMode="auto">
                <a:xfrm>
                  <a:off x="1889" y="1431"/>
                  <a:ext cx="1088" cy="484"/>
                </a:xfrm>
                <a:prstGeom prst="flowChartMagneticDisk">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bIns="18288" anchor="b"/>
                <a:lstStyle/>
                <a:p>
                  <a:pPr algn="ctr"/>
                  <a:r>
                    <a:rPr lang="en-US" sz="1200" b="1">
                      <a:solidFill>
                        <a:schemeClr val="bg1"/>
                      </a:solidFill>
                    </a:rPr>
                    <a:t>Document Mgt</a:t>
                  </a:r>
                </a:p>
                <a:p>
                  <a:pPr algn="ctr"/>
                  <a:r>
                    <a:rPr lang="en-US" sz="1200" b="1">
                      <a:solidFill>
                        <a:schemeClr val="bg1"/>
                      </a:solidFill>
                    </a:rPr>
                    <a:t>File Vault</a:t>
                  </a:r>
                </a:p>
              </p:txBody>
            </p:sp>
            <p:grpSp>
              <p:nvGrpSpPr>
                <p:cNvPr id="70682" name="Group 26"/>
                <p:cNvGrpSpPr>
                  <a:grpSpLocks/>
                </p:cNvGrpSpPr>
                <p:nvPr/>
              </p:nvGrpSpPr>
              <p:grpSpPr bwMode="auto">
                <a:xfrm>
                  <a:off x="3054" y="1395"/>
                  <a:ext cx="962" cy="557"/>
                  <a:chOff x="3054" y="1422"/>
                  <a:chExt cx="962" cy="557"/>
                </a:xfrm>
              </p:grpSpPr>
              <p:sp>
                <p:nvSpPr>
                  <p:cNvPr id="70683" name="AutoShape 27"/>
                  <p:cNvSpPr>
                    <a:spLocks noChangeArrowheads="1"/>
                  </p:cNvSpPr>
                  <p:nvPr/>
                </p:nvSpPr>
                <p:spPr bwMode="auto">
                  <a:xfrm>
                    <a:off x="3054" y="1422"/>
                    <a:ext cx="962" cy="557"/>
                  </a:xfrm>
                  <a:prstGeom prst="roundRect">
                    <a:avLst>
                      <a:gd name="adj" fmla="val 16667"/>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a:lstStyle/>
                  <a:p>
                    <a:pPr algn="ctr" eaLnBrk="0" hangingPunct="0"/>
                    <a:r>
                      <a:rPr lang="en-US" sz="1200" b="1">
                        <a:solidFill>
                          <a:schemeClr val="bg1"/>
                        </a:solidFill>
                      </a:rPr>
                      <a:t>CMII Change Mgt</a:t>
                    </a:r>
                  </a:p>
                </p:txBody>
              </p:sp>
              <p:pic>
                <p:nvPicPr>
                  <p:cNvPr id="70684" name="Picture 28" descr="visio process chart 4"/>
                  <p:cNvPicPr>
                    <a:picLocks noChangeAspect="1" noChangeArrowheads="1"/>
                  </p:cNvPicPr>
                  <p:nvPr/>
                </p:nvPicPr>
                <p:blipFill>
                  <a:blip r:embed="rId16" cstate="print"/>
                  <a:srcRect/>
                  <a:stretch>
                    <a:fillRect/>
                  </a:stretch>
                </p:blipFill>
                <p:spPr bwMode="auto">
                  <a:xfrm flipH="1">
                    <a:off x="3235" y="1615"/>
                    <a:ext cx="600" cy="335"/>
                  </a:xfrm>
                  <a:prstGeom prst="rect">
                    <a:avLst/>
                  </a:prstGeom>
                  <a:noFill/>
                </p:spPr>
              </p:pic>
            </p:grpSp>
            <p:grpSp>
              <p:nvGrpSpPr>
                <p:cNvPr id="70685" name="Group 29"/>
                <p:cNvGrpSpPr>
                  <a:grpSpLocks/>
                </p:cNvGrpSpPr>
                <p:nvPr/>
              </p:nvGrpSpPr>
              <p:grpSpPr bwMode="auto">
                <a:xfrm>
                  <a:off x="596" y="2071"/>
                  <a:ext cx="4501" cy="559"/>
                  <a:chOff x="596" y="2071"/>
                  <a:chExt cx="4501" cy="559"/>
                </a:xfrm>
              </p:grpSpPr>
              <p:sp>
                <p:nvSpPr>
                  <p:cNvPr id="70686" name="AutoShape 30"/>
                  <p:cNvSpPr>
                    <a:spLocks noChangeArrowheads="1"/>
                  </p:cNvSpPr>
                  <p:nvPr/>
                </p:nvSpPr>
                <p:spPr bwMode="auto">
                  <a:xfrm>
                    <a:off x="1644" y="2077"/>
                    <a:ext cx="864" cy="547"/>
                  </a:xfrm>
                  <a:prstGeom prst="foldedCorner">
                    <a:avLst>
                      <a:gd name="adj" fmla="val 12500"/>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lIns="0" tIns="0" rIns="0" bIns="0" anchor="ctr"/>
                  <a:lstStyle/>
                  <a:p>
                    <a:pPr algn="ctr" eaLnBrk="0" hangingPunct="0"/>
                    <a:r>
                      <a:rPr lang="en-US" sz="1200" b="1">
                        <a:solidFill>
                          <a:schemeClr val="bg1"/>
                        </a:solidFill>
                      </a:rPr>
                      <a:t>Requirements</a:t>
                    </a:r>
                  </a:p>
                  <a:p>
                    <a:pPr algn="ctr" eaLnBrk="0" hangingPunct="0"/>
                    <a:r>
                      <a:rPr lang="en-US" sz="1200" b="1">
                        <a:solidFill>
                          <a:schemeClr val="bg1"/>
                        </a:solidFill>
                      </a:rPr>
                      <a:t>&amp;</a:t>
                    </a:r>
                  </a:p>
                  <a:p>
                    <a:pPr algn="ctr" eaLnBrk="0" hangingPunct="0"/>
                    <a:r>
                      <a:rPr lang="en-US" sz="1200" b="1">
                        <a:solidFill>
                          <a:schemeClr val="bg1"/>
                        </a:solidFill>
                      </a:rPr>
                      <a:t>Specifications</a:t>
                    </a:r>
                  </a:p>
                </p:txBody>
              </p:sp>
              <p:sp>
                <p:nvSpPr>
                  <p:cNvPr id="70687" name="AutoShape 31"/>
                  <p:cNvSpPr>
                    <a:spLocks noChangeArrowheads="1"/>
                  </p:cNvSpPr>
                  <p:nvPr/>
                </p:nvSpPr>
                <p:spPr bwMode="auto">
                  <a:xfrm>
                    <a:off x="3616" y="2080"/>
                    <a:ext cx="776" cy="541"/>
                  </a:xfrm>
                  <a:prstGeom prst="flowChartAlternateProcess">
                    <a:avLst/>
                  </a:prstGeom>
                  <a:gradFill rotWithShape="1">
                    <a:gsLst>
                      <a:gs pos="0">
                        <a:srgbClr val="FF0066">
                          <a:alpha val="80000"/>
                        </a:srgbClr>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200" b="1">
                        <a:solidFill>
                          <a:schemeClr val="bg1"/>
                        </a:solidFill>
                      </a:rPr>
                      <a:t>AVL / AML</a:t>
                    </a:r>
                  </a:p>
                  <a:p>
                    <a:pPr algn="ctr" eaLnBrk="0" hangingPunct="0"/>
                    <a:r>
                      <a:rPr lang="en-US" sz="1200" b="1">
                        <a:solidFill>
                          <a:schemeClr val="bg1"/>
                        </a:solidFill>
                      </a:rPr>
                      <a:t>Qualified</a:t>
                    </a:r>
                  </a:p>
                  <a:p>
                    <a:pPr algn="ctr" eaLnBrk="0" hangingPunct="0"/>
                    <a:r>
                      <a:rPr lang="en-US" sz="1200" b="1">
                        <a:solidFill>
                          <a:schemeClr val="bg1"/>
                        </a:solidFill>
                      </a:rPr>
                      <a:t>Suppliers</a:t>
                    </a:r>
                  </a:p>
                </p:txBody>
              </p:sp>
              <p:grpSp>
                <p:nvGrpSpPr>
                  <p:cNvPr id="70688" name="Group 32"/>
                  <p:cNvGrpSpPr>
                    <a:grpSpLocks/>
                  </p:cNvGrpSpPr>
                  <p:nvPr/>
                </p:nvGrpSpPr>
                <p:grpSpPr bwMode="auto">
                  <a:xfrm>
                    <a:off x="596" y="2071"/>
                    <a:ext cx="931" cy="559"/>
                    <a:chOff x="572" y="2044"/>
                    <a:chExt cx="931" cy="559"/>
                  </a:xfrm>
                </p:grpSpPr>
                <p:sp>
                  <p:nvSpPr>
                    <p:cNvPr id="70689" name="AutoShape 33"/>
                    <p:cNvSpPr>
                      <a:spLocks noChangeArrowheads="1"/>
                    </p:cNvSpPr>
                    <p:nvPr/>
                  </p:nvSpPr>
                  <p:spPr bwMode="auto">
                    <a:xfrm>
                      <a:off x="572" y="2044"/>
                      <a:ext cx="931" cy="559"/>
                    </a:xfrm>
                    <a:prstGeom prst="roundRect">
                      <a:avLst>
                        <a:gd name="adj" fmla="val 16667"/>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a:lstStyle/>
                    <a:p>
                      <a:pPr algn="ctr" eaLnBrk="0" hangingPunct="0"/>
                      <a:r>
                        <a:rPr lang="en-US" sz="1200" b="1">
                          <a:solidFill>
                            <a:schemeClr val="bg1"/>
                          </a:solidFill>
                        </a:rPr>
                        <a:t>Quoting Process</a:t>
                      </a:r>
                    </a:p>
                  </p:txBody>
                </p:sp>
                <p:pic>
                  <p:nvPicPr>
                    <p:cNvPr id="70690" name="Picture 34" descr="visio process chart 2"/>
                    <p:cNvPicPr>
                      <a:picLocks noChangeAspect="1" noChangeArrowheads="1"/>
                    </p:cNvPicPr>
                    <p:nvPr/>
                  </p:nvPicPr>
                  <p:blipFill>
                    <a:blip r:embed="rId17" cstate="print"/>
                    <a:srcRect/>
                    <a:stretch>
                      <a:fillRect/>
                    </a:stretch>
                  </p:blipFill>
                  <p:spPr bwMode="auto">
                    <a:xfrm flipH="1">
                      <a:off x="757" y="2244"/>
                      <a:ext cx="561" cy="331"/>
                    </a:xfrm>
                    <a:prstGeom prst="rect">
                      <a:avLst/>
                    </a:prstGeom>
                    <a:noFill/>
                  </p:spPr>
                </p:pic>
              </p:grpSp>
              <p:sp>
                <p:nvSpPr>
                  <p:cNvPr id="70691" name="AutoShape 35"/>
                  <p:cNvSpPr>
                    <a:spLocks noChangeArrowheads="1"/>
                  </p:cNvSpPr>
                  <p:nvPr/>
                </p:nvSpPr>
                <p:spPr bwMode="auto">
                  <a:xfrm>
                    <a:off x="4521" y="2080"/>
                    <a:ext cx="576" cy="541"/>
                  </a:xfrm>
                  <a:prstGeom prst="homePlate">
                    <a:avLst>
                      <a:gd name="adj" fmla="val 18667"/>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anchor="ctr"/>
                  <a:lstStyle/>
                  <a:p>
                    <a:pPr algn="ctr"/>
                    <a:r>
                      <a:rPr lang="en-US" sz="1200" b="1">
                        <a:solidFill>
                          <a:schemeClr val="bg1"/>
                        </a:solidFill>
                      </a:rPr>
                      <a:t>Part</a:t>
                    </a:r>
                  </a:p>
                  <a:p>
                    <a:pPr algn="ctr"/>
                    <a:r>
                      <a:rPr lang="en-US" sz="1200" b="1">
                        <a:solidFill>
                          <a:schemeClr val="bg1"/>
                        </a:solidFill>
                      </a:rPr>
                      <a:t>Approval</a:t>
                    </a:r>
                  </a:p>
                </p:txBody>
              </p:sp>
              <p:grpSp>
                <p:nvGrpSpPr>
                  <p:cNvPr id="70692" name="Group 36"/>
                  <p:cNvGrpSpPr>
                    <a:grpSpLocks/>
                  </p:cNvGrpSpPr>
                  <p:nvPr/>
                </p:nvGrpSpPr>
                <p:grpSpPr bwMode="auto">
                  <a:xfrm>
                    <a:off x="2647" y="2079"/>
                    <a:ext cx="836" cy="544"/>
                    <a:chOff x="2607" y="3488"/>
                    <a:chExt cx="836" cy="544"/>
                  </a:xfrm>
                </p:grpSpPr>
                <p:sp>
                  <p:nvSpPr>
                    <p:cNvPr id="70693" name="Line 37"/>
                    <p:cNvSpPr>
                      <a:spLocks noChangeShapeType="1"/>
                    </p:cNvSpPr>
                    <p:nvPr/>
                  </p:nvSpPr>
                  <p:spPr bwMode="auto">
                    <a:xfrm rot="5400000">
                      <a:off x="2679" y="3740"/>
                      <a:ext cx="96" cy="0"/>
                    </a:xfrm>
                    <a:prstGeom prst="line">
                      <a:avLst/>
                    </a:prstGeom>
                    <a:noFill/>
                    <a:ln w="9525">
                      <a:solidFill>
                        <a:schemeClr val="tx1"/>
                      </a:solidFill>
                      <a:round/>
                      <a:headEnd/>
                      <a:tailEnd/>
                    </a:ln>
                    <a:effectLst/>
                  </p:spPr>
                  <p:txBody>
                    <a:bodyPr lIns="0" tIns="0" rIns="0" bIns="0"/>
                    <a:lstStyle/>
                    <a:p>
                      <a:endParaRPr lang="en-US"/>
                    </a:p>
                  </p:txBody>
                </p:sp>
                <p:sp>
                  <p:nvSpPr>
                    <p:cNvPr id="70694" name="Line 38"/>
                    <p:cNvSpPr>
                      <a:spLocks noChangeShapeType="1"/>
                    </p:cNvSpPr>
                    <p:nvPr/>
                  </p:nvSpPr>
                  <p:spPr bwMode="auto">
                    <a:xfrm rot="5400000">
                      <a:off x="3275" y="3740"/>
                      <a:ext cx="96" cy="0"/>
                    </a:xfrm>
                    <a:prstGeom prst="line">
                      <a:avLst/>
                    </a:prstGeom>
                    <a:noFill/>
                    <a:ln w="9525">
                      <a:solidFill>
                        <a:schemeClr val="tx1"/>
                      </a:solidFill>
                      <a:round/>
                      <a:headEnd/>
                      <a:tailEnd/>
                    </a:ln>
                    <a:effectLst/>
                  </p:spPr>
                  <p:txBody>
                    <a:bodyPr lIns="0" tIns="0" rIns="0" bIns="0"/>
                    <a:lstStyle/>
                    <a:p>
                      <a:endParaRPr lang="en-US"/>
                    </a:p>
                  </p:txBody>
                </p:sp>
                <p:sp>
                  <p:nvSpPr>
                    <p:cNvPr id="70695" name="Rectangle 39"/>
                    <p:cNvSpPr>
                      <a:spLocks noChangeArrowheads="1"/>
                    </p:cNvSpPr>
                    <p:nvPr/>
                  </p:nvSpPr>
                  <p:spPr bwMode="auto">
                    <a:xfrm>
                      <a:off x="2607" y="3488"/>
                      <a:ext cx="836" cy="156"/>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200" b="1">
                          <a:solidFill>
                            <a:schemeClr val="bg1"/>
                          </a:solidFill>
                        </a:rPr>
                        <a:t>BOMs &amp;  Parts</a:t>
                      </a:r>
                    </a:p>
                  </p:txBody>
                </p:sp>
                <p:sp>
                  <p:nvSpPr>
                    <p:cNvPr id="70696" name="Rectangle 40"/>
                    <p:cNvSpPr>
                      <a:spLocks noChangeArrowheads="1"/>
                    </p:cNvSpPr>
                    <p:nvPr/>
                  </p:nvSpPr>
                  <p:spPr bwMode="auto">
                    <a:xfrm>
                      <a:off x="2607" y="3740"/>
                      <a:ext cx="240"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7" name="Rectangle 41"/>
                    <p:cNvSpPr>
                      <a:spLocks noChangeArrowheads="1"/>
                    </p:cNvSpPr>
                    <p:nvPr/>
                  </p:nvSpPr>
                  <p:spPr bwMode="auto">
                    <a:xfrm>
                      <a:off x="3203" y="3740"/>
                      <a:ext cx="240"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8" name="Rectangle 42"/>
                    <p:cNvSpPr>
                      <a:spLocks noChangeArrowheads="1"/>
                    </p:cNvSpPr>
                    <p:nvPr/>
                  </p:nvSpPr>
                  <p:spPr bwMode="auto">
                    <a:xfrm>
                      <a:off x="3059" y="3740"/>
                      <a:ext cx="96"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699" name="Line 43"/>
                    <p:cNvSpPr>
                      <a:spLocks noChangeShapeType="1"/>
                    </p:cNvSpPr>
                    <p:nvPr/>
                  </p:nvSpPr>
                  <p:spPr bwMode="auto">
                    <a:xfrm>
                      <a:off x="2731" y="3692"/>
                      <a:ext cx="588" cy="0"/>
                    </a:xfrm>
                    <a:prstGeom prst="line">
                      <a:avLst/>
                    </a:prstGeom>
                    <a:noFill/>
                    <a:ln w="9525">
                      <a:solidFill>
                        <a:schemeClr val="tx1"/>
                      </a:solidFill>
                      <a:round/>
                      <a:headEnd/>
                      <a:tailEnd/>
                    </a:ln>
                    <a:effectLst/>
                  </p:spPr>
                  <p:txBody>
                    <a:bodyPr lIns="0" tIns="0" rIns="0" bIns="0"/>
                    <a:lstStyle/>
                    <a:p>
                      <a:endParaRPr lang="en-US"/>
                    </a:p>
                  </p:txBody>
                </p:sp>
                <p:sp>
                  <p:nvSpPr>
                    <p:cNvPr id="70700" name="Line 44"/>
                    <p:cNvSpPr>
                      <a:spLocks noChangeShapeType="1"/>
                    </p:cNvSpPr>
                    <p:nvPr/>
                  </p:nvSpPr>
                  <p:spPr bwMode="auto">
                    <a:xfrm rot="5400000">
                      <a:off x="3059" y="3692"/>
                      <a:ext cx="96" cy="0"/>
                    </a:xfrm>
                    <a:prstGeom prst="line">
                      <a:avLst/>
                    </a:prstGeom>
                    <a:noFill/>
                    <a:ln w="9525">
                      <a:solidFill>
                        <a:schemeClr val="tx1"/>
                      </a:solidFill>
                      <a:round/>
                      <a:headEnd/>
                      <a:tailEnd/>
                    </a:ln>
                    <a:effectLst/>
                  </p:spPr>
                  <p:txBody>
                    <a:bodyPr lIns="0" tIns="0" rIns="0" bIns="0"/>
                    <a:lstStyle/>
                    <a:p>
                      <a:endParaRPr lang="en-US"/>
                    </a:p>
                  </p:txBody>
                </p:sp>
                <p:sp>
                  <p:nvSpPr>
                    <p:cNvPr id="70701" name="Line 45"/>
                    <p:cNvSpPr>
                      <a:spLocks noChangeShapeType="1"/>
                    </p:cNvSpPr>
                    <p:nvPr/>
                  </p:nvSpPr>
                  <p:spPr bwMode="auto">
                    <a:xfrm rot="5400000">
                      <a:off x="2899" y="3740"/>
                      <a:ext cx="96" cy="0"/>
                    </a:xfrm>
                    <a:prstGeom prst="line">
                      <a:avLst/>
                    </a:prstGeom>
                    <a:noFill/>
                    <a:ln w="9525">
                      <a:solidFill>
                        <a:schemeClr val="tx1"/>
                      </a:solidFill>
                      <a:round/>
                      <a:headEnd/>
                      <a:tailEnd/>
                    </a:ln>
                    <a:effectLst/>
                  </p:spPr>
                  <p:txBody>
                    <a:bodyPr lIns="0" tIns="0" rIns="0" bIns="0"/>
                    <a:lstStyle/>
                    <a:p>
                      <a:endParaRPr lang="en-US"/>
                    </a:p>
                  </p:txBody>
                </p:sp>
                <p:sp>
                  <p:nvSpPr>
                    <p:cNvPr id="70702" name="Rectangle 46"/>
                    <p:cNvSpPr>
                      <a:spLocks noChangeArrowheads="1"/>
                    </p:cNvSpPr>
                    <p:nvPr/>
                  </p:nvSpPr>
                  <p:spPr bwMode="auto">
                    <a:xfrm>
                      <a:off x="2899" y="3740"/>
                      <a:ext cx="96" cy="10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grpSp>
                  <p:nvGrpSpPr>
                    <p:cNvPr id="70703" name="Group 47"/>
                    <p:cNvGrpSpPr>
                      <a:grpSpLocks/>
                    </p:cNvGrpSpPr>
                    <p:nvPr/>
                  </p:nvGrpSpPr>
                  <p:grpSpPr bwMode="auto">
                    <a:xfrm>
                      <a:off x="2607" y="3848"/>
                      <a:ext cx="836" cy="184"/>
                      <a:chOff x="2607" y="3884"/>
                      <a:chExt cx="836" cy="184"/>
                    </a:xfrm>
                  </p:grpSpPr>
                  <p:sp>
                    <p:nvSpPr>
                      <p:cNvPr id="70704" name="Line 48"/>
                      <p:cNvSpPr>
                        <a:spLocks noChangeShapeType="1"/>
                      </p:cNvSpPr>
                      <p:nvPr/>
                    </p:nvSpPr>
                    <p:spPr bwMode="auto">
                      <a:xfrm rot="5400000">
                        <a:off x="2755"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5" name="Line 49"/>
                      <p:cNvSpPr>
                        <a:spLocks noChangeShapeType="1"/>
                      </p:cNvSpPr>
                      <p:nvPr/>
                    </p:nvSpPr>
                    <p:spPr bwMode="auto">
                      <a:xfrm rot="5400000">
                        <a:off x="2899"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6" name="Line 50"/>
                      <p:cNvSpPr>
                        <a:spLocks noChangeShapeType="1"/>
                      </p:cNvSpPr>
                      <p:nvPr/>
                    </p:nvSpPr>
                    <p:spPr bwMode="auto">
                      <a:xfrm rot="5400000">
                        <a:off x="3203" y="3980"/>
                        <a:ext cx="96" cy="0"/>
                      </a:xfrm>
                      <a:prstGeom prst="line">
                        <a:avLst/>
                      </a:prstGeom>
                      <a:noFill/>
                      <a:ln w="9525">
                        <a:solidFill>
                          <a:schemeClr val="tx1"/>
                        </a:solidFill>
                        <a:round/>
                        <a:headEnd/>
                        <a:tailEnd/>
                      </a:ln>
                      <a:effectLst/>
                    </p:spPr>
                    <p:txBody>
                      <a:bodyPr lIns="0" tIns="0" rIns="0" bIns="0"/>
                      <a:lstStyle/>
                      <a:p>
                        <a:endParaRPr lang="en-US"/>
                      </a:p>
                    </p:txBody>
                  </p:sp>
                  <p:sp>
                    <p:nvSpPr>
                      <p:cNvPr id="70707" name="Rectangle 51"/>
                      <p:cNvSpPr>
                        <a:spLocks noChangeArrowheads="1"/>
                      </p:cNvSpPr>
                      <p:nvPr/>
                    </p:nvSpPr>
                    <p:spPr bwMode="auto">
                      <a:xfrm>
                        <a:off x="2607"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a:solidFill>
                            <a:schemeClr val="bg1"/>
                          </a:solidFill>
                        </a:endParaRPr>
                      </a:p>
                    </p:txBody>
                  </p:sp>
                  <p:sp>
                    <p:nvSpPr>
                      <p:cNvPr id="70708" name="Rectangle 52"/>
                      <p:cNvSpPr>
                        <a:spLocks noChangeArrowheads="1"/>
                      </p:cNvSpPr>
                      <p:nvPr/>
                    </p:nvSpPr>
                    <p:spPr bwMode="auto">
                      <a:xfrm>
                        <a:off x="3059"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09" name="Rectangle 53"/>
                      <p:cNvSpPr>
                        <a:spLocks noChangeArrowheads="1"/>
                      </p:cNvSpPr>
                      <p:nvPr/>
                    </p:nvSpPr>
                    <p:spPr bwMode="auto">
                      <a:xfrm>
                        <a:off x="3347"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0" name="Rectangle 54"/>
                      <p:cNvSpPr>
                        <a:spLocks noChangeArrowheads="1"/>
                      </p:cNvSpPr>
                      <p:nvPr/>
                    </p:nvSpPr>
                    <p:spPr bwMode="auto">
                      <a:xfrm>
                        <a:off x="3203"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1" name="Line 55"/>
                      <p:cNvSpPr>
                        <a:spLocks noChangeShapeType="1"/>
                      </p:cNvSpPr>
                      <p:nvPr/>
                    </p:nvSpPr>
                    <p:spPr bwMode="auto">
                      <a:xfrm rot="5400000">
                        <a:off x="3059"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2" name="Line 56"/>
                      <p:cNvSpPr>
                        <a:spLocks noChangeShapeType="1"/>
                      </p:cNvSpPr>
                      <p:nvPr/>
                    </p:nvSpPr>
                    <p:spPr bwMode="auto">
                      <a:xfrm rot="5400000">
                        <a:off x="3347"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3" name="Line 57"/>
                      <p:cNvSpPr>
                        <a:spLocks noChangeShapeType="1"/>
                      </p:cNvSpPr>
                      <p:nvPr/>
                    </p:nvSpPr>
                    <p:spPr bwMode="auto">
                      <a:xfrm>
                        <a:off x="3251" y="3932"/>
                        <a:ext cx="144" cy="0"/>
                      </a:xfrm>
                      <a:prstGeom prst="line">
                        <a:avLst/>
                      </a:prstGeom>
                      <a:noFill/>
                      <a:ln w="9525">
                        <a:solidFill>
                          <a:schemeClr val="tx1"/>
                        </a:solidFill>
                        <a:round/>
                        <a:headEnd/>
                        <a:tailEnd/>
                      </a:ln>
                      <a:effectLst/>
                    </p:spPr>
                    <p:txBody>
                      <a:bodyPr lIns="0" tIns="0" rIns="0" bIns="0"/>
                      <a:lstStyle/>
                      <a:p>
                        <a:endParaRPr lang="en-US"/>
                      </a:p>
                    </p:txBody>
                  </p:sp>
                  <p:sp>
                    <p:nvSpPr>
                      <p:cNvPr id="70714" name="Line 58"/>
                      <p:cNvSpPr>
                        <a:spLocks noChangeShapeType="1"/>
                      </p:cNvSpPr>
                      <p:nvPr/>
                    </p:nvSpPr>
                    <p:spPr bwMode="auto">
                      <a:xfrm rot="5400000">
                        <a:off x="2607" y="3932"/>
                        <a:ext cx="96" cy="0"/>
                      </a:xfrm>
                      <a:prstGeom prst="line">
                        <a:avLst/>
                      </a:prstGeom>
                      <a:noFill/>
                      <a:ln w="9525">
                        <a:solidFill>
                          <a:schemeClr val="tx1"/>
                        </a:solidFill>
                        <a:round/>
                        <a:headEnd/>
                        <a:tailEnd/>
                      </a:ln>
                      <a:effectLst/>
                    </p:spPr>
                    <p:txBody>
                      <a:bodyPr lIns="0" tIns="0" rIns="0" bIns="0"/>
                      <a:lstStyle/>
                      <a:p>
                        <a:endParaRPr lang="en-US"/>
                      </a:p>
                    </p:txBody>
                  </p:sp>
                  <p:sp>
                    <p:nvSpPr>
                      <p:cNvPr id="70715" name="Rectangle 59"/>
                      <p:cNvSpPr>
                        <a:spLocks noChangeArrowheads="1"/>
                      </p:cNvSpPr>
                      <p:nvPr/>
                    </p:nvSpPr>
                    <p:spPr bwMode="auto">
                      <a:xfrm>
                        <a:off x="2753"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6" name="Rectangle 60"/>
                      <p:cNvSpPr>
                        <a:spLocks noChangeArrowheads="1"/>
                      </p:cNvSpPr>
                      <p:nvPr/>
                    </p:nvSpPr>
                    <p:spPr bwMode="auto">
                      <a:xfrm>
                        <a:off x="2899" y="3980"/>
                        <a:ext cx="96" cy="88"/>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200" b="1">
                          <a:solidFill>
                            <a:schemeClr val="bg1"/>
                          </a:solidFill>
                        </a:endParaRPr>
                      </a:p>
                    </p:txBody>
                  </p:sp>
                  <p:sp>
                    <p:nvSpPr>
                      <p:cNvPr id="70717" name="Line 61"/>
                      <p:cNvSpPr>
                        <a:spLocks noChangeShapeType="1"/>
                      </p:cNvSpPr>
                      <p:nvPr/>
                    </p:nvSpPr>
                    <p:spPr bwMode="auto">
                      <a:xfrm>
                        <a:off x="2655" y="3932"/>
                        <a:ext cx="288" cy="0"/>
                      </a:xfrm>
                      <a:prstGeom prst="line">
                        <a:avLst/>
                      </a:prstGeom>
                      <a:noFill/>
                      <a:ln w="9525">
                        <a:solidFill>
                          <a:schemeClr val="tx1"/>
                        </a:solidFill>
                        <a:round/>
                        <a:headEnd/>
                        <a:tailEnd/>
                      </a:ln>
                      <a:effectLst/>
                    </p:spPr>
                    <p:txBody>
                      <a:bodyPr lIns="0" tIns="0" rIns="0" bIns="0"/>
                      <a:lstStyle/>
                      <a:p>
                        <a:endParaRPr lang="en-US"/>
                      </a:p>
                    </p:txBody>
                  </p:sp>
                </p:grpSp>
              </p:grpSp>
            </p:grpSp>
            <p:grpSp>
              <p:nvGrpSpPr>
                <p:cNvPr id="70718" name="Group 62"/>
                <p:cNvGrpSpPr>
                  <a:grpSpLocks/>
                </p:cNvGrpSpPr>
                <p:nvPr/>
              </p:nvGrpSpPr>
              <p:grpSpPr bwMode="auto">
                <a:xfrm>
                  <a:off x="614" y="2737"/>
                  <a:ext cx="4548" cy="689"/>
                  <a:chOff x="614" y="2737"/>
                  <a:chExt cx="4548" cy="689"/>
                </a:xfrm>
              </p:grpSpPr>
              <p:grpSp>
                <p:nvGrpSpPr>
                  <p:cNvPr id="70719" name="Group 63"/>
                  <p:cNvGrpSpPr>
                    <a:grpSpLocks/>
                  </p:cNvGrpSpPr>
                  <p:nvPr/>
                </p:nvGrpSpPr>
                <p:grpSpPr bwMode="auto">
                  <a:xfrm>
                    <a:off x="1413" y="2764"/>
                    <a:ext cx="824" cy="635"/>
                    <a:chOff x="1425" y="3537"/>
                    <a:chExt cx="824" cy="635"/>
                  </a:xfrm>
                </p:grpSpPr>
                <p:sp>
                  <p:nvSpPr>
                    <p:cNvPr id="70720" name="Rectangle 64"/>
                    <p:cNvSpPr>
                      <a:spLocks noChangeArrowheads="1"/>
                    </p:cNvSpPr>
                    <p:nvPr/>
                  </p:nvSpPr>
                  <p:spPr bwMode="auto">
                    <a:xfrm>
                      <a:off x="1426" y="3537"/>
                      <a:ext cx="823" cy="635"/>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endParaRPr lang="en-US" sz="1000">
                        <a:latin typeface="TradeGothicCondEighteen" pitchFamily="2" charset="0"/>
                      </a:endParaRPr>
                    </a:p>
                  </p:txBody>
                </p:sp>
                <p:sp>
                  <p:nvSpPr>
                    <p:cNvPr id="70721" name="Rectangle 65"/>
                    <p:cNvSpPr>
                      <a:spLocks noChangeArrowheads="1"/>
                    </p:cNvSpPr>
                    <p:nvPr/>
                  </p:nvSpPr>
                  <p:spPr bwMode="auto">
                    <a:xfrm>
                      <a:off x="1426" y="3537"/>
                      <a:ext cx="823" cy="164"/>
                    </a:xfrm>
                    <a:prstGeom prst="rect">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0" rIns="0" bIns="0" anchor="ctr"/>
                    <a:lstStyle/>
                    <a:p>
                      <a:pPr algn="ctr" eaLnBrk="0" hangingPunct="0"/>
                      <a:r>
                        <a:rPr lang="en-US" sz="1400" b="1">
                          <a:solidFill>
                            <a:schemeClr val="bg1"/>
                          </a:solidFill>
                        </a:rPr>
                        <a:t>FMEA</a:t>
                      </a:r>
                    </a:p>
                  </p:txBody>
                </p:sp>
                <p:sp>
                  <p:nvSpPr>
                    <p:cNvPr id="70722" name="Line 66"/>
                    <p:cNvSpPr>
                      <a:spLocks noChangeShapeType="1"/>
                    </p:cNvSpPr>
                    <p:nvPr/>
                  </p:nvSpPr>
                  <p:spPr bwMode="auto">
                    <a:xfrm>
                      <a:off x="1611" y="3706"/>
                      <a:ext cx="0" cy="466"/>
                    </a:xfrm>
                    <a:prstGeom prst="line">
                      <a:avLst/>
                    </a:prstGeom>
                    <a:noFill/>
                    <a:ln w="9525">
                      <a:solidFill>
                        <a:schemeClr val="tx1"/>
                      </a:solidFill>
                      <a:round/>
                      <a:headEnd/>
                      <a:tailEnd/>
                    </a:ln>
                    <a:effectLst/>
                  </p:spPr>
                  <p:txBody>
                    <a:bodyPr anchor="ctr"/>
                    <a:lstStyle/>
                    <a:p>
                      <a:endParaRPr lang="en-US"/>
                    </a:p>
                  </p:txBody>
                </p:sp>
                <p:sp>
                  <p:nvSpPr>
                    <p:cNvPr id="70723" name="Line 67"/>
                    <p:cNvSpPr>
                      <a:spLocks noChangeShapeType="1"/>
                    </p:cNvSpPr>
                    <p:nvPr/>
                  </p:nvSpPr>
                  <p:spPr bwMode="auto">
                    <a:xfrm>
                      <a:off x="1690" y="3706"/>
                      <a:ext cx="0" cy="466"/>
                    </a:xfrm>
                    <a:prstGeom prst="line">
                      <a:avLst/>
                    </a:prstGeom>
                    <a:noFill/>
                    <a:ln w="9525">
                      <a:solidFill>
                        <a:schemeClr val="tx1"/>
                      </a:solidFill>
                      <a:round/>
                      <a:headEnd/>
                      <a:tailEnd/>
                    </a:ln>
                    <a:effectLst/>
                  </p:spPr>
                  <p:txBody>
                    <a:bodyPr anchor="ctr"/>
                    <a:lstStyle/>
                    <a:p>
                      <a:endParaRPr lang="en-US"/>
                    </a:p>
                  </p:txBody>
                </p:sp>
                <p:sp>
                  <p:nvSpPr>
                    <p:cNvPr id="70724" name="Line 68"/>
                    <p:cNvSpPr>
                      <a:spLocks noChangeShapeType="1"/>
                    </p:cNvSpPr>
                    <p:nvPr/>
                  </p:nvSpPr>
                  <p:spPr bwMode="auto">
                    <a:xfrm>
                      <a:off x="1771" y="3706"/>
                      <a:ext cx="0" cy="466"/>
                    </a:xfrm>
                    <a:prstGeom prst="line">
                      <a:avLst/>
                    </a:prstGeom>
                    <a:noFill/>
                    <a:ln w="9525">
                      <a:solidFill>
                        <a:schemeClr val="tx1"/>
                      </a:solidFill>
                      <a:round/>
                      <a:headEnd/>
                      <a:tailEnd/>
                    </a:ln>
                    <a:effectLst/>
                  </p:spPr>
                  <p:txBody>
                    <a:bodyPr anchor="ctr"/>
                    <a:lstStyle/>
                    <a:p>
                      <a:endParaRPr lang="en-US"/>
                    </a:p>
                  </p:txBody>
                </p:sp>
                <p:sp>
                  <p:nvSpPr>
                    <p:cNvPr id="70725" name="Line 69"/>
                    <p:cNvSpPr>
                      <a:spLocks noChangeShapeType="1"/>
                    </p:cNvSpPr>
                    <p:nvPr/>
                  </p:nvSpPr>
                  <p:spPr bwMode="auto">
                    <a:xfrm>
                      <a:off x="1852" y="3706"/>
                      <a:ext cx="0" cy="466"/>
                    </a:xfrm>
                    <a:prstGeom prst="line">
                      <a:avLst/>
                    </a:prstGeom>
                    <a:noFill/>
                    <a:ln w="9525">
                      <a:solidFill>
                        <a:schemeClr val="tx1"/>
                      </a:solidFill>
                      <a:round/>
                      <a:headEnd/>
                      <a:tailEnd/>
                    </a:ln>
                    <a:effectLst/>
                  </p:spPr>
                  <p:txBody>
                    <a:bodyPr anchor="ctr"/>
                    <a:lstStyle/>
                    <a:p>
                      <a:endParaRPr lang="en-US"/>
                    </a:p>
                  </p:txBody>
                </p:sp>
                <p:sp>
                  <p:nvSpPr>
                    <p:cNvPr id="70726" name="Line 70"/>
                    <p:cNvSpPr>
                      <a:spLocks noChangeShapeType="1"/>
                    </p:cNvSpPr>
                    <p:nvPr/>
                  </p:nvSpPr>
                  <p:spPr bwMode="auto">
                    <a:xfrm>
                      <a:off x="1933" y="3706"/>
                      <a:ext cx="0" cy="466"/>
                    </a:xfrm>
                    <a:prstGeom prst="line">
                      <a:avLst/>
                    </a:prstGeom>
                    <a:noFill/>
                    <a:ln w="9525">
                      <a:solidFill>
                        <a:schemeClr val="tx1"/>
                      </a:solidFill>
                      <a:round/>
                      <a:headEnd/>
                      <a:tailEnd/>
                    </a:ln>
                    <a:effectLst/>
                  </p:spPr>
                  <p:txBody>
                    <a:bodyPr anchor="ctr"/>
                    <a:lstStyle/>
                    <a:p>
                      <a:endParaRPr lang="en-US"/>
                    </a:p>
                  </p:txBody>
                </p:sp>
                <p:sp>
                  <p:nvSpPr>
                    <p:cNvPr id="70727" name="Line 71"/>
                    <p:cNvSpPr>
                      <a:spLocks noChangeShapeType="1"/>
                    </p:cNvSpPr>
                    <p:nvPr/>
                  </p:nvSpPr>
                  <p:spPr bwMode="auto">
                    <a:xfrm>
                      <a:off x="2014" y="3706"/>
                      <a:ext cx="0" cy="466"/>
                    </a:xfrm>
                    <a:prstGeom prst="line">
                      <a:avLst/>
                    </a:prstGeom>
                    <a:noFill/>
                    <a:ln w="9525">
                      <a:solidFill>
                        <a:schemeClr val="tx1"/>
                      </a:solidFill>
                      <a:round/>
                      <a:headEnd/>
                      <a:tailEnd/>
                    </a:ln>
                    <a:effectLst/>
                  </p:spPr>
                  <p:txBody>
                    <a:bodyPr anchor="ctr"/>
                    <a:lstStyle/>
                    <a:p>
                      <a:endParaRPr lang="en-US"/>
                    </a:p>
                  </p:txBody>
                </p:sp>
                <p:sp>
                  <p:nvSpPr>
                    <p:cNvPr id="70728" name="Line 72"/>
                    <p:cNvSpPr>
                      <a:spLocks noChangeShapeType="1"/>
                    </p:cNvSpPr>
                    <p:nvPr/>
                  </p:nvSpPr>
                  <p:spPr bwMode="auto">
                    <a:xfrm>
                      <a:off x="2095" y="3706"/>
                      <a:ext cx="0" cy="466"/>
                    </a:xfrm>
                    <a:prstGeom prst="line">
                      <a:avLst/>
                    </a:prstGeom>
                    <a:noFill/>
                    <a:ln w="9525">
                      <a:solidFill>
                        <a:schemeClr val="tx1"/>
                      </a:solidFill>
                      <a:round/>
                      <a:headEnd/>
                      <a:tailEnd/>
                    </a:ln>
                    <a:effectLst/>
                  </p:spPr>
                  <p:txBody>
                    <a:bodyPr anchor="ctr"/>
                    <a:lstStyle/>
                    <a:p>
                      <a:endParaRPr lang="en-US"/>
                    </a:p>
                  </p:txBody>
                </p:sp>
                <p:sp>
                  <p:nvSpPr>
                    <p:cNvPr id="70729" name="Line 73"/>
                    <p:cNvSpPr>
                      <a:spLocks noChangeShapeType="1"/>
                    </p:cNvSpPr>
                    <p:nvPr/>
                  </p:nvSpPr>
                  <p:spPr bwMode="auto">
                    <a:xfrm>
                      <a:off x="2176" y="3706"/>
                      <a:ext cx="0" cy="466"/>
                    </a:xfrm>
                    <a:prstGeom prst="line">
                      <a:avLst/>
                    </a:prstGeom>
                    <a:noFill/>
                    <a:ln w="9525">
                      <a:solidFill>
                        <a:schemeClr val="tx1"/>
                      </a:solidFill>
                      <a:round/>
                      <a:headEnd/>
                      <a:tailEnd/>
                    </a:ln>
                    <a:effectLst/>
                  </p:spPr>
                  <p:txBody>
                    <a:bodyPr anchor="ctr"/>
                    <a:lstStyle/>
                    <a:p>
                      <a:endParaRPr lang="en-US"/>
                    </a:p>
                  </p:txBody>
                </p:sp>
                <p:sp>
                  <p:nvSpPr>
                    <p:cNvPr id="70730" name="Line 74"/>
                    <p:cNvSpPr>
                      <a:spLocks noChangeShapeType="1"/>
                    </p:cNvSpPr>
                    <p:nvPr/>
                  </p:nvSpPr>
                  <p:spPr bwMode="auto">
                    <a:xfrm>
                      <a:off x="1426" y="3770"/>
                      <a:ext cx="823" cy="0"/>
                    </a:xfrm>
                    <a:prstGeom prst="line">
                      <a:avLst/>
                    </a:prstGeom>
                    <a:noFill/>
                    <a:ln w="9525">
                      <a:solidFill>
                        <a:schemeClr val="tx1"/>
                      </a:solidFill>
                      <a:round/>
                      <a:headEnd/>
                      <a:tailEnd/>
                    </a:ln>
                    <a:effectLst/>
                  </p:spPr>
                  <p:txBody>
                    <a:bodyPr anchor="ctr"/>
                    <a:lstStyle/>
                    <a:p>
                      <a:endParaRPr lang="en-US"/>
                    </a:p>
                  </p:txBody>
                </p:sp>
                <p:sp>
                  <p:nvSpPr>
                    <p:cNvPr id="70731" name="Line 75"/>
                    <p:cNvSpPr>
                      <a:spLocks noChangeShapeType="1"/>
                    </p:cNvSpPr>
                    <p:nvPr/>
                  </p:nvSpPr>
                  <p:spPr bwMode="auto">
                    <a:xfrm>
                      <a:off x="1426" y="3836"/>
                      <a:ext cx="823" cy="0"/>
                    </a:xfrm>
                    <a:prstGeom prst="line">
                      <a:avLst/>
                    </a:prstGeom>
                    <a:noFill/>
                    <a:ln w="9525">
                      <a:solidFill>
                        <a:schemeClr val="tx1"/>
                      </a:solidFill>
                      <a:round/>
                      <a:headEnd/>
                      <a:tailEnd/>
                    </a:ln>
                    <a:effectLst/>
                  </p:spPr>
                  <p:txBody>
                    <a:bodyPr anchor="ctr"/>
                    <a:lstStyle/>
                    <a:p>
                      <a:endParaRPr lang="en-US"/>
                    </a:p>
                  </p:txBody>
                </p:sp>
                <p:sp>
                  <p:nvSpPr>
                    <p:cNvPr id="70732" name="Line 76"/>
                    <p:cNvSpPr>
                      <a:spLocks noChangeShapeType="1"/>
                    </p:cNvSpPr>
                    <p:nvPr/>
                  </p:nvSpPr>
                  <p:spPr bwMode="auto">
                    <a:xfrm>
                      <a:off x="1426" y="3902"/>
                      <a:ext cx="823" cy="0"/>
                    </a:xfrm>
                    <a:prstGeom prst="line">
                      <a:avLst/>
                    </a:prstGeom>
                    <a:noFill/>
                    <a:ln w="9525">
                      <a:solidFill>
                        <a:schemeClr val="tx1"/>
                      </a:solidFill>
                      <a:round/>
                      <a:headEnd/>
                      <a:tailEnd/>
                    </a:ln>
                    <a:effectLst/>
                  </p:spPr>
                  <p:txBody>
                    <a:bodyPr anchor="ctr"/>
                    <a:lstStyle/>
                    <a:p>
                      <a:endParaRPr lang="en-US"/>
                    </a:p>
                  </p:txBody>
                </p:sp>
                <p:sp>
                  <p:nvSpPr>
                    <p:cNvPr id="70733" name="Line 77"/>
                    <p:cNvSpPr>
                      <a:spLocks noChangeShapeType="1"/>
                    </p:cNvSpPr>
                    <p:nvPr/>
                  </p:nvSpPr>
                  <p:spPr bwMode="auto">
                    <a:xfrm>
                      <a:off x="1425" y="3969"/>
                      <a:ext cx="823" cy="0"/>
                    </a:xfrm>
                    <a:prstGeom prst="line">
                      <a:avLst/>
                    </a:prstGeom>
                    <a:noFill/>
                    <a:ln w="9525">
                      <a:solidFill>
                        <a:schemeClr val="tx1"/>
                      </a:solidFill>
                      <a:round/>
                      <a:headEnd/>
                      <a:tailEnd/>
                    </a:ln>
                    <a:effectLst/>
                  </p:spPr>
                  <p:txBody>
                    <a:bodyPr anchor="ctr"/>
                    <a:lstStyle/>
                    <a:p>
                      <a:endParaRPr lang="en-US"/>
                    </a:p>
                  </p:txBody>
                </p:sp>
                <p:sp>
                  <p:nvSpPr>
                    <p:cNvPr id="70734" name="Line 78"/>
                    <p:cNvSpPr>
                      <a:spLocks noChangeShapeType="1"/>
                    </p:cNvSpPr>
                    <p:nvPr/>
                  </p:nvSpPr>
                  <p:spPr bwMode="auto">
                    <a:xfrm>
                      <a:off x="1426" y="4035"/>
                      <a:ext cx="823" cy="0"/>
                    </a:xfrm>
                    <a:prstGeom prst="line">
                      <a:avLst/>
                    </a:prstGeom>
                    <a:noFill/>
                    <a:ln w="9525">
                      <a:solidFill>
                        <a:schemeClr val="tx1"/>
                      </a:solidFill>
                      <a:round/>
                      <a:headEnd/>
                      <a:tailEnd/>
                    </a:ln>
                    <a:effectLst/>
                  </p:spPr>
                  <p:txBody>
                    <a:bodyPr anchor="ctr"/>
                    <a:lstStyle/>
                    <a:p>
                      <a:endParaRPr lang="en-US"/>
                    </a:p>
                  </p:txBody>
                </p:sp>
                <p:sp>
                  <p:nvSpPr>
                    <p:cNvPr id="70735" name="Line 79"/>
                    <p:cNvSpPr>
                      <a:spLocks noChangeShapeType="1"/>
                    </p:cNvSpPr>
                    <p:nvPr/>
                  </p:nvSpPr>
                  <p:spPr bwMode="auto">
                    <a:xfrm>
                      <a:off x="1429" y="4103"/>
                      <a:ext cx="815" cy="0"/>
                    </a:xfrm>
                    <a:prstGeom prst="line">
                      <a:avLst/>
                    </a:prstGeom>
                    <a:noFill/>
                    <a:ln w="9525">
                      <a:solidFill>
                        <a:schemeClr val="tx1"/>
                      </a:solidFill>
                      <a:round/>
                      <a:headEnd/>
                      <a:tailEnd/>
                    </a:ln>
                    <a:effectLst/>
                  </p:spPr>
                  <p:txBody>
                    <a:bodyPr anchor="ctr"/>
                    <a:lstStyle/>
                    <a:p>
                      <a:endParaRPr lang="en-US"/>
                    </a:p>
                  </p:txBody>
                </p:sp>
              </p:grpSp>
              <p:grpSp>
                <p:nvGrpSpPr>
                  <p:cNvPr id="70736" name="Group 80"/>
                  <p:cNvGrpSpPr>
                    <a:grpSpLocks/>
                  </p:cNvGrpSpPr>
                  <p:nvPr/>
                </p:nvGrpSpPr>
                <p:grpSpPr bwMode="auto">
                  <a:xfrm>
                    <a:off x="3398" y="2765"/>
                    <a:ext cx="701" cy="633"/>
                    <a:chOff x="3838" y="3545"/>
                    <a:chExt cx="605" cy="633"/>
                  </a:xfrm>
                </p:grpSpPr>
                <p:sp>
                  <p:nvSpPr>
                    <p:cNvPr id="70737" name="AutoShape 81"/>
                    <p:cNvSpPr>
                      <a:spLocks noChangeArrowheads="1"/>
                    </p:cNvSpPr>
                    <p:nvPr/>
                  </p:nvSpPr>
                  <p:spPr bwMode="auto">
                    <a:xfrm>
                      <a:off x="3838" y="3545"/>
                      <a:ext cx="605" cy="633"/>
                    </a:xfrm>
                    <a:prstGeom prst="flowChartPunchedCard">
                      <a:avLst/>
                    </a:prstGeom>
                    <a:gradFill rotWithShape="1">
                      <a:gsLst>
                        <a:gs pos="0">
                          <a:srgbClr val="FF0066">
                            <a:alpha val="85001"/>
                          </a:srgbClr>
                        </a:gs>
                        <a:gs pos="100000">
                          <a:schemeClr val="tx2"/>
                        </a:gs>
                      </a:gsLst>
                      <a:path path="rect">
                        <a:fillToRect l="100000" t="100000"/>
                      </a:path>
                    </a:gradFill>
                    <a:ln w="9525">
                      <a:solidFill>
                        <a:schemeClr val="tx1"/>
                      </a:solidFill>
                      <a:miter lim="800000"/>
                      <a:headEnd/>
                      <a:tailEnd/>
                    </a:ln>
                    <a:effectLst/>
                  </p:spPr>
                  <p:txBody>
                    <a:bodyPr wrap="none" lIns="0" tIns="0" rIns="0" bIns="0"/>
                    <a:lstStyle/>
                    <a:p>
                      <a:pPr algn="ctr" eaLnBrk="0" hangingPunct="0"/>
                      <a:endParaRPr lang="en-US" sz="1400" b="1">
                        <a:latin typeface="TradeGothicCondEighteen" pitchFamily="2" charset="0"/>
                      </a:endParaRPr>
                    </a:p>
                  </p:txBody>
                </p:sp>
                <p:grpSp>
                  <p:nvGrpSpPr>
                    <p:cNvPr id="70738" name="Group 82"/>
                    <p:cNvGrpSpPr>
                      <a:grpSpLocks/>
                    </p:cNvGrpSpPr>
                    <p:nvPr/>
                  </p:nvGrpSpPr>
                  <p:grpSpPr bwMode="auto">
                    <a:xfrm>
                      <a:off x="3839" y="3910"/>
                      <a:ext cx="602" cy="263"/>
                      <a:chOff x="3436" y="1882"/>
                      <a:chExt cx="602" cy="265"/>
                    </a:xfrm>
                  </p:grpSpPr>
                  <p:grpSp>
                    <p:nvGrpSpPr>
                      <p:cNvPr id="70739" name="Group 83"/>
                      <p:cNvGrpSpPr>
                        <a:grpSpLocks/>
                      </p:cNvGrpSpPr>
                      <p:nvPr/>
                    </p:nvGrpSpPr>
                    <p:grpSpPr bwMode="auto">
                      <a:xfrm>
                        <a:off x="3574" y="1883"/>
                        <a:ext cx="411" cy="257"/>
                        <a:chOff x="3574" y="1879"/>
                        <a:chExt cx="411" cy="277"/>
                      </a:xfrm>
                    </p:grpSpPr>
                    <p:sp>
                      <p:nvSpPr>
                        <p:cNvPr id="70740" name="Line 84"/>
                        <p:cNvSpPr>
                          <a:spLocks noChangeShapeType="1"/>
                        </p:cNvSpPr>
                        <p:nvPr/>
                      </p:nvSpPr>
                      <p:spPr bwMode="auto">
                        <a:xfrm>
                          <a:off x="3574" y="1879"/>
                          <a:ext cx="0" cy="277"/>
                        </a:xfrm>
                        <a:prstGeom prst="line">
                          <a:avLst/>
                        </a:prstGeom>
                        <a:noFill/>
                        <a:ln w="9525">
                          <a:solidFill>
                            <a:schemeClr val="tx1"/>
                          </a:solidFill>
                          <a:round/>
                          <a:headEnd/>
                          <a:tailEnd/>
                        </a:ln>
                        <a:effectLst/>
                      </p:spPr>
                      <p:txBody>
                        <a:bodyPr anchor="ctr"/>
                        <a:lstStyle/>
                        <a:p>
                          <a:endParaRPr lang="en-US"/>
                        </a:p>
                      </p:txBody>
                    </p:sp>
                    <p:sp>
                      <p:nvSpPr>
                        <p:cNvPr id="70741" name="Line 85"/>
                        <p:cNvSpPr>
                          <a:spLocks noChangeShapeType="1"/>
                        </p:cNvSpPr>
                        <p:nvPr/>
                      </p:nvSpPr>
                      <p:spPr bwMode="auto">
                        <a:xfrm>
                          <a:off x="3632" y="1879"/>
                          <a:ext cx="0" cy="277"/>
                        </a:xfrm>
                        <a:prstGeom prst="line">
                          <a:avLst/>
                        </a:prstGeom>
                        <a:noFill/>
                        <a:ln w="9525">
                          <a:solidFill>
                            <a:schemeClr val="tx1"/>
                          </a:solidFill>
                          <a:round/>
                          <a:headEnd/>
                          <a:tailEnd/>
                        </a:ln>
                        <a:effectLst/>
                      </p:spPr>
                      <p:txBody>
                        <a:bodyPr anchor="ctr"/>
                        <a:lstStyle/>
                        <a:p>
                          <a:endParaRPr lang="en-US"/>
                        </a:p>
                      </p:txBody>
                    </p:sp>
                    <p:sp>
                      <p:nvSpPr>
                        <p:cNvPr id="70742" name="Line 86"/>
                        <p:cNvSpPr>
                          <a:spLocks noChangeShapeType="1"/>
                        </p:cNvSpPr>
                        <p:nvPr/>
                      </p:nvSpPr>
                      <p:spPr bwMode="auto">
                        <a:xfrm>
                          <a:off x="3691" y="1879"/>
                          <a:ext cx="0" cy="277"/>
                        </a:xfrm>
                        <a:prstGeom prst="line">
                          <a:avLst/>
                        </a:prstGeom>
                        <a:noFill/>
                        <a:ln w="9525">
                          <a:solidFill>
                            <a:schemeClr val="tx1"/>
                          </a:solidFill>
                          <a:round/>
                          <a:headEnd/>
                          <a:tailEnd/>
                        </a:ln>
                        <a:effectLst/>
                      </p:spPr>
                      <p:txBody>
                        <a:bodyPr anchor="ctr"/>
                        <a:lstStyle/>
                        <a:p>
                          <a:endParaRPr lang="en-US"/>
                        </a:p>
                      </p:txBody>
                    </p:sp>
                    <p:sp>
                      <p:nvSpPr>
                        <p:cNvPr id="70743" name="Line 87"/>
                        <p:cNvSpPr>
                          <a:spLocks noChangeShapeType="1"/>
                        </p:cNvSpPr>
                        <p:nvPr/>
                      </p:nvSpPr>
                      <p:spPr bwMode="auto">
                        <a:xfrm>
                          <a:off x="3750" y="1879"/>
                          <a:ext cx="0" cy="277"/>
                        </a:xfrm>
                        <a:prstGeom prst="line">
                          <a:avLst/>
                        </a:prstGeom>
                        <a:noFill/>
                        <a:ln w="9525">
                          <a:solidFill>
                            <a:schemeClr val="tx1"/>
                          </a:solidFill>
                          <a:round/>
                          <a:headEnd/>
                          <a:tailEnd/>
                        </a:ln>
                        <a:effectLst/>
                      </p:spPr>
                      <p:txBody>
                        <a:bodyPr anchor="ctr"/>
                        <a:lstStyle/>
                        <a:p>
                          <a:endParaRPr lang="en-US"/>
                        </a:p>
                      </p:txBody>
                    </p:sp>
                    <p:sp>
                      <p:nvSpPr>
                        <p:cNvPr id="70744" name="Line 88"/>
                        <p:cNvSpPr>
                          <a:spLocks noChangeShapeType="1"/>
                        </p:cNvSpPr>
                        <p:nvPr/>
                      </p:nvSpPr>
                      <p:spPr bwMode="auto">
                        <a:xfrm>
                          <a:off x="3808" y="1879"/>
                          <a:ext cx="0" cy="277"/>
                        </a:xfrm>
                        <a:prstGeom prst="line">
                          <a:avLst/>
                        </a:prstGeom>
                        <a:noFill/>
                        <a:ln w="9525">
                          <a:solidFill>
                            <a:schemeClr val="tx1"/>
                          </a:solidFill>
                          <a:round/>
                          <a:headEnd/>
                          <a:tailEnd/>
                        </a:ln>
                        <a:effectLst/>
                      </p:spPr>
                      <p:txBody>
                        <a:bodyPr anchor="ctr"/>
                        <a:lstStyle/>
                        <a:p>
                          <a:endParaRPr lang="en-US"/>
                        </a:p>
                      </p:txBody>
                    </p:sp>
                    <p:sp>
                      <p:nvSpPr>
                        <p:cNvPr id="70745" name="Line 89"/>
                        <p:cNvSpPr>
                          <a:spLocks noChangeShapeType="1"/>
                        </p:cNvSpPr>
                        <p:nvPr/>
                      </p:nvSpPr>
                      <p:spPr bwMode="auto">
                        <a:xfrm>
                          <a:off x="3867" y="1879"/>
                          <a:ext cx="0" cy="277"/>
                        </a:xfrm>
                        <a:prstGeom prst="line">
                          <a:avLst/>
                        </a:prstGeom>
                        <a:noFill/>
                        <a:ln w="9525">
                          <a:solidFill>
                            <a:schemeClr val="tx1"/>
                          </a:solidFill>
                          <a:round/>
                          <a:headEnd/>
                          <a:tailEnd/>
                        </a:ln>
                        <a:effectLst/>
                      </p:spPr>
                      <p:txBody>
                        <a:bodyPr anchor="ctr"/>
                        <a:lstStyle/>
                        <a:p>
                          <a:endParaRPr lang="en-US"/>
                        </a:p>
                      </p:txBody>
                    </p:sp>
                    <p:sp>
                      <p:nvSpPr>
                        <p:cNvPr id="70746" name="Line 90"/>
                        <p:cNvSpPr>
                          <a:spLocks noChangeShapeType="1"/>
                        </p:cNvSpPr>
                        <p:nvPr/>
                      </p:nvSpPr>
                      <p:spPr bwMode="auto">
                        <a:xfrm>
                          <a:off x="3926" y="1879"/>
                          <a:ext cx="0" cy="277"/>
                        </a:xfrm>
                        <a:prstGeom prst="line">
                          <a:avLst/>
                        </a:prstGeom>
                        <a:noFill/>
                        <a:ln w="9525">
                          <a:solidFill>
                            <a:schemeClr val="tx1"/>
                          </a:solidFill>
                          <a:round/>
                          <a:headEnd/>
                          <a:tailEnd/>
                        </a:ln>
                        <a:effectLst/>
                      </p:spPr>
                      <p:txBody>
                        <a:bodyPr anchor="ctr"/>
                        <a:lstStyle/>
                        <a:p>
                          <a:endParaRPr lang="en-US"/>
                        </a:p>
                      </p:txBody>
                    </p:sp>
                    <p:sp>
                      <p:nvSpPr>
                        <p:cNvPr id="70747" name="Line 91"/>
                        <p:cNvSpPr>
                          <a:spLocks noChangeShapeType="1"/>
                        </p:cNvSpPr>
                        <p:nvPr/>
                      </p:nvSpPr>
                      <p:spPr bwMode="auto">
                        <a:xfrm>
                          <a:off x="3985" y="1879"/>
                          <a:ext cx="0" cy="277"/>
                        </a:xfrm>
                        <a:prstGeom prst="line">
                          <a:avLst/>
                        </a:prstGeom>
                        <a:noFill/>
                        <a:ln w="9525">
                          <a:solidFill>
                            <a:schemeClr val="tx1"/>
                          </a:solidFill>
                          <a:round/>
                          <a:headEnd/>
                          <a:tailEnd/>
                        </a:ln>
                        <a:effectLst/>
                      </p:spPr>
                      <p:txBody>
                        <a:bodyPr anchor="ctr"/>
                        <a:lstStyle/>
                        <a:p>
                          <a:endParaRPr lang="en-US"/>
                        </a:p>
                      </p:txBody>
                    </p:sp>
                  </p:grpSp>
                  <p:sp>
                    <p:nvSpPr>
                      <p:cNvPr id="70748" name="Line 92"/>
                      <p:cNvSpPr>
                        <a:spLocks noChangeShapeType="1"/>
                      </p:cNvSpPr>
                      <p:nvPr/>
                    </p:nvSpPr>
                    <p:spPr bwMode="auto">
                      <a:xfrm>
                        <a:off x="3440" y="1882"/>
                        <a:ext cx="598" cy="0"/>
                      </a:xfrm>
                      <a:prstGeom prst="line">
                        <a:avLst/>
                      </a:prstGeom>
                      <a:noFill/>
                      <a:ln w="9525">
                        <a:solidFill>
                          <a:schemeClr val="tx1"/>
                        </a:solidFill>
                        <a:round/>
                        <a:headEnd/>
                        <a:tailEnd/>
                      </a:ln>
                      <a:effectLst/>
                    </p:spPr>
                    <p:txBody>
                      <a:bodyPr anchor="ctr"/>
                      <a:lstStyle/>
                      <a:p>
                        <a:endParaRPr lang="en-US"/>
                      </a:p>
                    </p:txBody>
                  </p:sp>
                  <p:sp>
                    <p:nvSpPr>
                      <p:cNvPr id="70749" name="Line 93"/>
                      <p:cNvSpPr>
                        <a:spLocks noChangeShapeType="1"/>
                      </p:cNvSpPr>
                      <p:nvPr/>
                    </p:nvSpPr>
                    <p:spPr bwMode="auto">
                      <a:xfrm>
                        <a:off x="3440" y="1935"/>
                        <a:ext cx="598" cy="0"/>
                      </a:xfrm>
                      <a:prstGeom prst="line">
                        <a:avLst/>
                      </a:prstGeom>
                      <a:noFill/>
                      <a:ln w="9525">
                        <a:solidFill>
                          <a:schemeClr val="tx1"/>
                        </a:solidFill>
                        <a:round/>
                        <a:headEnd/>
                        <a:tailEnd/>
                      </a:ln>
                      <a:effectLst/>
                    </p:spPr>
                    <p:txBody>
                      <a:bodyPr anchor="ctr"/>
                      <a:lstStyle/>
                      <a:p>
                        <a:endParaRPr lang="en-US"/>
                      </a:p>
                    </p:txBody>
                  </p:sp>
                  <p:sp>
                    <p:nvSpPr>
                      <p:cNvPr id="70750" name="Line 94"/>
                      <p:cNvSpPr>
                        <a:spLocks noChangeShapeType="1"/>
                      </p:cNvSpPr>
                      <p:nvPr/>
                    </p:nvSpPr>
                    <p:spPr bwMode="auto">
                      <a:xfrm>
                        <a:off x="3440" y="1987"/>
                        <a:ext cx="598" cy="0"/>
                      </a:xfrm>
                      <a:prstGeom prst="line">
                        <a:avLst/>
                      </a:prstGeom>
                      <a:noFill/>
                      <a:ln w="9525">
                        <a:solidFill>
                          <a:schemeClr val="tx1"/>
                        </a:solidFill>
                        <a:round/>
                        <a:headEnd/>
                        <a:tailEnd/>
                      </a:ln>
                      <a:effectLst/>
                    </p:spPr>
                    <p:txBody>
                      <a:bodyPr anchor="ctr"/>
                      <a:lstStyle/>
                      <a:p>
                        <a:endParaRPr lang="en-US"/>
                      </a:p>
                    </p:txBody>
                  </p:sp>
                  <p:sp>
                    <p:nvSpPr>
                      <p:cNvPr id="70751" name="Line 95"/>
                      <p:cNvSpPr>
                        <a:spLocks noChangeShapeType="1"/>
                      </p:cNvSpPr>
                      <p:nvPr/>
                    </p:nvSpPr>
                    <p:spPr bwMode="auto">
                      <a:xfrm>
                        <a:off x="3439" y="2041"/>
                        <a:ext cx="598" cy="0"/>
                      </a:xfrm>
                      <a:prstGeom prst="line">
                        <a:avLst/>
                      </a:prstGeom>
                      <a:noFill/>
                      <a:ln w="9525">
                        <a:solidFill>
                          <a:schemeClr val="tx1"/>
                        </a:solidFill>
                        <a:round/>
                        <a:headEnd/>
                        <a:tailEnd/>
                      </a:ln>
                      <a:effectLst/>
                    </p:spPr>
                    <p:txBody>
                      <a:bodyPr anchor="ctr"/>
                      <a:lstStyle/>
                      <a:p>
                        <a:endParaRPr lang="en-US"/>
                      </a:p>
                    </p:txBody>
                  </p:sp>
                  <p:sp>
                    <p:nvSpPr>
                      <p:cNvPr id="70752" name="Line 96"/>
                      <p:cNvSpPr>
                        <a:spLocks noChangeShapeType="1"/>
                      </p:cNvSpPr>
                      <p:nvPr/>
                    </p:nvSpPr>
                    <p:spPr bwMode="auto">
                      <a:xfrm>
                        <a:off x="3440" y="2093"/>
                        <a:ext cx="598" cy="0"/>
                      </a:xfrm>
                      <a:prstGeom prst="line">
                        <a:avLst/>
                      </a:prstGeom>
                      <a:noFill/>
                      <a:ln w="9525">
                        <a:solidFill>
                          <a:schemeClr val="tx1"/>
                        </a:solidFill>
                        <a:round/>
                        <a:headEnd/>
                        <a:tailEnd/>
                      </a:ln>
                      <a:effectLst/>
                    </p:spPr>
                    <p:txBody>
                      <a:bodyPr anchor="ctr"/>
                      <a:lstStyle/>
                      <a:p>
                        <a:endParaRPr lang="en-US"/>
                      </a:p>
                    </p:txBody>
                  </p:sp>
                  <p:sp>
                    <p:nvSpPr>
                      <p:cNvPr id="70753" name="Line 97"/>
                      <p:cNvSpPr>
                        <a:spLocks noChangeShapeType="1"/>
                      </p:cNvSpPr>
                      <p:nvPr/>
                    </p:nvSpPr>
                    <p:spPr bwMode="auto">
                      <a:xfrm>
                        <a:off x="3436" y="2147"/>
                        <a:ext cx="598" cy="0"/>
                      </a:xfrm>
                      <a:prstGeom prst="line">
                        <a:avLst/>
                      </a:prstGeom>
                      <a:noFill/>
                      <a:ln w="9525">
                        <a:solidFill>
                          <a:schemeClr val="tx1"/>
                        </a:solidFill>
                        <a:round/>
                        <a:headEnd/>
                        <a:tailEnd/>
                      </a:ln>
                      <a:effectLst/>
                    </p:spPr>
                    <p:txBody>
                      <a:bodyPr anchor="ctr"/>
                      <a:lstStyle/>
                      <a:p>
                        <a:endParaRPr lang="en-US"/>
                      </a:p>
                    </p:txBody>
                  </p:sp>
                </p:grpSp>
                <p:sp>
                  <p:nvSpPr>
                    <p:cNvPr id="70754" name="Text Box 98"/>
                    <p:cNvSpPr txBox="1">
                      <a:spLocks noChangeArrowheads="1"/>
                    </p:cNvSpPr>
                    <p:nvPr/>
                  </p:nvSpPr>
                  <p:spPr bwMode="auto">
                    <a:xfrm>
                      <a:off x="3925" y="3598"/>
                      <a:ext cx="443" cy="326"/>
                    </a:xfrm>
                    <a:prstGeom prst="rect">
                      <a:avLst/>
                    </a:prstGeom>
                    <a:noFill/>
                    <a:ln w="9525">
                      <a:noFill/>
                      <a:miter lim="800000"/>
                      <a:headEnd/>
                      <a:tailEnd/>
                    </a:ln>
                    <a:effectLst/>
                  </p:spPr>
                  <p:txBody>
                    <a:bodyPr wrap="none">
                      <a:spAutoFit/>
                    </a:bodyPr>
                    <a:lstStyle/>
                    <a:p>
                      <a:pPr algn="ctr" eaLnBrk="0" hangingPunct="0"/>
                      <a:r>
                        <a:rPr lang="en-US" sz="1400" b="1">
                          <a:solidFill>
                            <a:schemeClr val="bg1"/>
                          </a:solidFill>
                        </a:rPr>
                        <a:t>Control</a:t>
                      </a:r>
                    </a:p>
                    <a:p>
                      <a:pPr algn="ctr" eaLnBrk="0" hangingPunct="0"/>
                      <a:r>
                        <a:rPr lang="en-US" sz="1400" b="1">
                          <a:solidFill>
                            <a:schemeClr val="bg1"/>
                          </a:solidFill>
                        </a:rPr>
                        <a:t>Plans</a:t>
                      </a:r>
                    </a:p>
                  </p:txBody>
                </p:sp>
              </p:grpSp>
              <p:grpSp>
                <p:nvGrpSpPr>
                  <p:cNvPr id="70755" name="Group 99"/>
                  <p:cNvGrpSpPr>
                    <a:grpSpLocks/>
                  </p:cNvGrpSpPr>
                  <p:nvPr/>
                </p:nvGrpSpPr>
                <p:grpSpPr bwMode="auto">
                  <a:xfrm>
                    <a:off x="2373" y="2765"/>
                    <a:ext cx="913" cy="633"/>
                    <a:chOff x="2877" y="3545"/>
                    <a:chExt cx="913" cy="633"/>
                  </a:xfrm>
                </p:grpSpPr>
                <p:sp>
                  <p:nvSpPr>
                    <p:cNvPr id="70756" name="AutoShape 100"/>
                    <p:cNvSpPr>
                      <a:spLocks noChangeArrowheads="1"/>
                    </p:cNvSpPr>
                    <p:nvPr/>
                  </p:nvSpPr>
                  <p:spPr bwMode="auto">
                    <a:xfrm>
                      <a:off x="2877" y="3545"/>
                      <a:ext cx="913" cy="633"/>
                    </a:xfrm>
                    <a:prstGeom prst="homePlate">
                      <a:avLst>
                        <a:gd name="adj" fmla="val 12787"/>
                      </a:avLst>
                    </a:prstGeom>
                    <a:gradFill rotWithShape="1">
                      <a:gsLst>
                        <a:gs pos="0">
                          <a:srgbClr val="FF0066"/>
                        </a:gs>
                        <a:gs pos="100000">
                          <a:schemeClr val="tx2"/>
                        </a:gs>
                      </a:gsLst>
                      <a:path path="rect">
                        <a:fillToRect l="100000" t="100000"/>
                      </a:path>
                    </a:gradFill>
                    <a:ln w="9525">
                      <a:solidFill>
                        <a:schemeClr val="tx1"/>
                      </a:solidFill>
                      <a:miter lim="800000"/>
                      <a:headEnd/>
                      <a:tailEnd/>
                    </a:ln>
                    <a:effectLst/>
                  </p:spPr>
                  <p:txBody>
                    <a:bodyPr wrap="none" lIns="0" tIns="91440" rIns="0" bIns="0"/>
                    <a:lstStyle/>
                    <a:p>
                      <a:pPr algn="ctr" eaLnBrk="0" hangingPunct="0"/>
                      <a:r>
                        <a:rPr lang="en-US" sz="1400" b="1">
                          <a:solidFill>
                            <a:schemeClr val="bg1"/>
                          </a:solidFill>
                        </a:rPr>
                        <a:t>Process Flows</a:t>
                      </a:r>
                    </a:p>
                  </p:txBody>
                </p:sp>
                <p:pic>
                  <p:nvPicPr>
                    <p:cNvPr id="70757" name="Picture 101" descr="visio process chart 3"/>
                    <p:cNvPicPr>
                      <a:picLocks noChangeAspect="1" noChangeArrowheads="1"/>
                    </p:cNvPicPr>
                    <p:nvPr/>
                  </p:nvPicPr>
                  <p:blipFill>
                    <a:blip r:embed="rId18" cstate="print"/>
                    <a:srcRect/>
                    <a:stretch>
                      <a:fillRect/>
                    </a:stretch>
                  </p:blipFill>
                  <p:spPr bwMode="auto">
                    <a:xfrm flipH="1">
                      <a:off x="3008" y="3764"/>
                      <a:ext cx="636" cy="378"/>
                    </a:xfrm>
                    <a:prstGeom prst="rect">
                      <a:avLst/>
                    </a:prstGeom>
                    <a:noFill/>
                  </p:spPr>
                </p:pic>
              </p:grpSp>
              <p:grpSp>
                <p:nvGrpSpPr>
                  <p:cNvPr id="70758" name="Group 102"/>
                  <p:cNvGrpSpPr>
                    <a:grpSpLocks/>
                  </p:cNvGrpSpPr>
                  <p:nvPr/>
                </p:nvGrpSpPr>
                <p:grpSpPr bwMode="auto">
                  <a:xfrm>
                    <a:off x="4225" y="2737"/>
                    <a:ext cx="937" cy="689"/>
                    <a:chOff x="4509" y="3489"/>
                    <a:chExt cx="937" cy="689"/>
                  </a:xfrm>
                </p:grpSpPr>
                <p:sp>
                  <p:nvSpPr>
                    <p:cNvPr id="70759" name="AutoShape 103"/>
                    <p:cNvSpPr>
                      <a:spLocks noChangeArrowheads="1"/>
                    </p:cNvSpPr>
                    <p:nvPr/>
                  </p:nvSpPr>
                  <p:spPr bwMode="auto">
                    <a:xfrm>
                      <a:off x="4509" y="3489"/>
                      <a:ext cx="937" cy="689"/>
                    </a:xfrm>
                    <a:prstGeom prst="foldedCorner">
                      <a:avLst>
                        <a:gd name="adj" fmla="val 12500"/>
                      </a:avLst>
                    </a:prstGeom>
                    <a:gradFill rotWithShape="1">
                      <a:gsLst>
                        <a:gs pos="0">
                          <a:srgbClr val="FF0066"/>
                        </a:gs>
                        <a:gs pos="100000">
                          <a:schemeClr val="tx2"/>
                        </a:gs>
                      </a:gsLst>
                      <a:path path="rect">
                        <a:fillToRect l="100000" t="100000"/>
                      </a:path>
                    </a:gradFill>
                    <a:ln w="9525">
                      <a:solidFill>
                        <a:schemeClr val="tx1"/>
                      </a:solidFill>
                      <a:round/>
                      <a:headEnd/>
                      <a:tailEnd/>
                    </a:ln>
                    <a:effectLst/>
                  </p:spPr>
                  <p:txBody>
                    <a:bodyPr wrap="none" lIns="0" rIns="0" bIns="0"/>
                    <a:lstStyle/>
                    <a:p>
                      <a:pPr algn="ctr" eaLnBrk="0" hangingPunct="0"/>
                      <a:r>
                        <a:rPr lang="en-US" sz="1200" b="1">
                          <a:solidFill>
                            <a:schemeClr val="bg1"/>
                          </a:solidFill>
                        </a:rPr>
                        <a:t>CAPA</a:t>
                      </a:r>
                    </a:p>
                    <a:p>
                      <a:pPr algn="ctr" eaLnBrk="0" hangingPunct="0"/>
                      <a:r>
                        <a:rPr lang="en-US" sz="1200" b="1">
                          <a:solidFill>
                            <a:schemeClr val="bg1"/>
                          </a:solidFill>
                        </a:rPr>
                        <a:t>Corrective Actions</a:t>
                      </a:r>
                    </a:p>
                  </p:txBody>
                </p:sp>
                <p:pic>
                  <p:nvPicPr>
                    <p:cNvPr id="70760" name="Picture 104" descr="visio process chart 1"/>
                    <p:cNvPicPr>
                      <a:picLocks noChangeAspect="1" noChangeArrowheads="1"/>
                    </p:cNvPicPr>
                    <p:nvPr/>
                  </p:nvPicPr>
                  <p:blipFill>
                    <a:blip r:embed="rId19" cstate="print"/>
                    <a:srcRect/>
                    <a:stretch>
                      <a:fillRect/>
                    </a:stretch>
                  </p:blipFill>
                  <p:spPr bwMode="auto">
                    <a:xfrm flipH="1">
                      <a:off x="4582" y="3796"/>
                      <a:ext cx="792" cy="357"/>
                    </a:xfrm>
                    <a:prstGeom prst="rect">
                      <a:avLst/>
                    </a:prstGeom>
                    <a:noFill/>
                  </p:spPr>
                </p:pic>
              </p:grpSp>
              <p:grpSp>
                <p:nvGrpSpPr>
                  <p:cNvPr id="70761" name="Group 105"/>
                  <p:cNvGrpSpPr>
                    <a:grpSpLocks/>
                  </p:cNvGrpSpPr>
                  <p:nvPr/>
                </p:nvGrpSpPr>
                <p:grpSpPr bwMode="auto">
                  <a:xfrm>
                    <a:off x="614" y="2765"/>
                    <a:ext cx="644" cy="633"/>
                    <a:chOff x="750" y="3481"/>
                    <a:chExt cx="644" cy="633"/>
                  </a:xfrm>
                </p:grpSpPr>
                <p:sp>
                  <p:nvSpPr>
                    <p:cNvPr id="70762" name="AutoShape 106"/>
                    <p:cNvSpPr>
                      <a:spLocks noChangeArrowheads="1"/>
                    </p:cNvSpPr>
                    <p:nvPr/>
                  </p:nvSpPr>
                  <p:spPr bwMode="auto">
                    <a:xfrm>
                      <a:off x="750" y="3481"/>
                      <a:ext cx="644" cy="633"/>
                    </a:xfrm>
                    <a:prstGeom prst="flowChartPunchedCard">
                      <a:avLst/>
                    </a:prstGeom>
                    <a:gradFill rotWithShape="1">
                      <a:gsLst>
                        <a:gs pos="0">
                          <a:srgbClr val="FF0066">
                            <a:alpha val="85001"/>
                          </a:srgbClr>
                        </a:gs>
                        <a:gs pos="100000">
                          <a:schemeClr val="tx2"/>
                        </a:gs>
                      </a:gsLst>
                      <a:path path="rect">
                        <a:fillToRect r="100000" b="100000"/>
                      </a:path>
                    </a:gradFill>
                    <a:ln w="9525">
                      <a:solidFill>
                        <a:schemeClr val="tx1"/>
                      </a:solidFill>
                      <a:miter lim="800000"/>
                      <a:headEnd/>
                      <a:tailEnd/>
                    </a:ln>
                    <a:effectLst/>
                  </p:spPr>
                  <p:txBody>
                    <a:bodyPr wrap="none" lIns="0" tIns="0" rIns="0" bIns="0"/>
                    <a:lstStyle/>
                    <a:p>
                      <a:pPr algn="ctr" eaLnBrk="0" hangingPunct="0"/>
                      <a:endParaRPr lang="en-US" sz="1200" b="1">
                        <a:solidFill>
                          <a:schemeClr val="bg1"/>
                        </a:solidFill>
                        <a:latin typeface="TradeGothicCondEighteen" pitchFamily="2" charset="0"/>
                      </a:endParaRPr>
                    </a:p>
                  </p:txBody>
                </p:sp>
                <p:grpSp>
                  <p:nvGrpSpPr>
                    <p:cNvPr id="70763" name="Group 107"/>
                    <p:cNvGrpSpPr>
                      <a:grpSpLocks/>
                    </p:cNvGrpSpPr>
                    <p:nvPr/>
                  </p:nvGrpSpPr>
                  <p:grpSpPr bwMode="auto">
                    <a:xfrm>
                      <a:off x="780" y="3742"/>
                      <a:ext cx="585" cy="345"/>
                      <a:chOff x="3968" y="2642"/>
                      <a:chExt cx="713" cy="348"/>
                    </a:xfrm>
                  </p:grpSpPr>
                  <p:sp>
                    <p:nvSpPr>
                      <p:cNvPr id="70764" name="Rectangle 108"/>
                      <p:cNvSpPr>
                        <a:spLocks noChangeArrowheads="1"/>
                      </p:cNvSpPr>
                      <p:nvPr/>
                    </p:nvSpPr>
                    <p:spPr bwMode="auto">
                      <a:xfrm>
                        <a:off x="3968" y="2642"/>
                        <a:ext cx="713" cy="348"/>
                      </a:xfrm>
                      <a:prstGeom prst="rect">
                        <a:avLst/>
                      </a:prstGeom>
                      <a:solidFill>
                        <a:srgbClr val="FFFFFF"/>
                      </a:solidFill>
                      <a:ln w="28575">
                        <a:solidFill>
                          <a:schemeClr val="tx1"/>
                        </a:solidFill>
                        <a:miter lim="800000"/>
                        <a:headEnd/>
                        <a:tailEnd/>
                      </a:ln>
                      <a:effectLst/>
                    </p:spPr>
                    <p:txBody>
                      <a:bodyPr wrap="none" anchor="ctr"/>
                      <a:lstStyle/>
                      <a:p>
                        <a:endParaRPr lang="en-US"/>
                      </a:p>
                    </p:txBody>
                  </p:sp>
                  <p:sp>
                    <p:nvSpPr>
                      <p:cNvPr id="70765" name="Line 109"/>
                      <p:cNvSpPr>
                        <a:spLocks noChangeShapeType="1"/>
                      </p:cNvSpPr>
                      <p:nvPr/>
                    </p:nvSpPr>
                    <p:spPr bwMode="auto">
                      <a:xfrm>
                        <a:off x="3972" y="2715"/>
                        <a:ext cx="695" cy="0"/>
                      </a:xfrm>
                      <a:prstGeom prst="line">
                        <a:avLst/>
                      </a:prstGeom>
                      <a:noFill/>
                      <a:ln w="9525">
                        <a:solidFill>
                          <a:schemeClr val="tx1"/>
                        </a:solidFill>
                        <a:round/>
                        <a:headEnd/>
                        <a:tailEnd/>
                      </a:ln>
                      <a:effectLst/>
                    </p:spPr>
                    <p:txBody>
                      <a:bodyPr anchor="ctr"/>
                      <a:lstStyle/>
                      <a:p>
                        <a:endParaRPr lang="en-US"/>
                      </a:p>
                    </p:txBody>
                  </p:sp>
                  <p:sp>
                    <p:nvSpPr>
                      <p:cNvPr id="70766" name="Line 110"/>
                      <p:cNvSpPr>
                        <a:spLocks noChangeShapeType="1"/>
                      </p:cNvSpPr>
                      <p:nvPr/>
                    </p:nvSpPr>
                    <p:spPr bwMode="auto">
                      <a:xfrm>
                        <a:off x="3972" y="2783"/>
                        <a:ext cx="695" cy="0"/>
                      </a:xfrm>
                      <a:prstGeom prst="line">
                        <a:avLst/>
                      </a:prstGeom>
                      <a:noFill/>
                      <a:ln w="9525">
                        <a:solidFill>
                          <a:schemeClr val="tx1"/>
                        </a:solidFill>
                        <a:round/>
                        <a:headEnd/>
                        <a:tailEnd/>
                      </a:ln>
                      <a:effectLst/>
                    </p:spPr>
                    <p:txBody>
                      <a:bodyPr anchor="ctr"/>
                      <a:lstStyle/>
                      <a:p>
                        <a:endParaRPr lang="en-US"/>
                      </a:p>
                    </p:txBody>
                  </p:sp>
                  <p:sp>
                    <p:nvSpPr>
                      <p:cNvPr id="70767" name="Line 111"/>
                      <p:cNvSpPr>
                        <a:spLocks noChangeShapeType="1"/>
                      </p:cNvSpPr>
                      <p:nvPr/>
                    </p:nvSpPr>
                    <p:spPr bwMode="auto">
                      <a:xfrm>
                        <a:off x="3972" y="2851"/>
                        <a:ext cx="695" cy="0"/>
                      </a:xfrm>
                      <a:prstGeom prst="line">
                        <a:avLst/>
                      </a:prstGeom>
                      <a:noFill/>
                      <a:ln w="9525">
                        <a:solidFill>
                          <a:schemeClr val="tx1"/>
                        </a:solidFill>
                        <a:round/>
                        <a:headEnd/>
                        <a:tailEnd/>
                      </a:ln>
                      <a:effectLst/>
                    </p:spPr>
                    <p:txBody>
                      <a:bodyPr anchor="ctr"/>
                      <a:lstStyle/>
                      <a:p>
                        <a:endParaRPr lang="en-US"/>
                      </a:p>
                    </p:txBody>
                  </p:sp>
                  <p:sp>
                    <p:nvSpPr>
                      <p:cNvPr id="70768" name="Line 112"/>
                      <p:cNvSpPr>
                        <a:spLocks noChangeShapeType="1"/>
                      </p:cNvSpPr>
                      <p:nvPr/>
                    </p:nvSpPr>
                    <p:spPr bwMode="auto">
                      <a:xfrm>
                        <a:off x="3972" y="2920"/>
                        <a:ext cx="695" cy="0"/>
                      </a:xfrm>
                      <a:prstGeom prst="line">
                        <a:avLst/>
                      </a:prstGeom>
                      <a:noFill/>
                      <a:ln w="9525">
                        <a:solidFill>
                          <a:schemeClr val="tx1"/>
                        </a:solidFill>
                        <a:round/>
                        <a:headEnd/>
                        <a:tailEnd/>
                      </a:ln>
                      <a:effectLst/>
                    </p:spPr>
                    <p:txBody>
                      <a:bodyPr anchor="ctr"/>
                      <a:lstStyle/>
                      <a:p>
                        <a:endParaRPr lang="en-US"/>
                      </a:p>
                    </p:txBody>
                  </p:sp>
                  <p:sp>
                    <p:nvSpPr>
                      <p:cNvPr id="70769" name="Line 113"/>
                      <p:cNvSpPr>
                        <a:spLocks noChangeShapeType="1"/>
                      </p:cNvSpPr>
                      <p:nvPr/>
                    </p:nvSpPr>
                    <p:spPr bwMode="auto">
                      <a:xfrm flipV="1">
                        <a:off x="4023" y="2752"/>
                        <a:ext cx="247" cy="137"/>
                      </a:xfrm>
                      <a:prstGeom prst="line">
                        <a:avLst/>
                      </a:prstGeom>
                      <a:noFill/>
                      <a:ln w="28575">
                        <a:solidFill>
                          <a:srgbClr val="008000"/>
                        </a:solidFill>
                        <a:round/>
                        <a:headEnd/>
                        <a:tailEnd/>
                      </a:ln>
                      <a:effectLst/>
                    </p:spPr>
                    <p:txBody>
                      <a:bodyPr anchor="ctr"/>
                      <a:lstStyle/>
                      <a:p>
                        <a:endParaRPr lang="en-US"/>
                      </a:p>
                    </p:txBody>
                  </p:sp>
                  <p:sp>
                    <p:nvSpPr>
                      <p:cNvPr id="70770" name="Line 114"/>
                      <p:cNvSpPr>
                        <a:spLocks noChangeShapeType="1"/>
                      </p:cNvSpPr>
                      <p:nvPr/>
                    </p:nvSpPr>
                    <p:spPr bwMode="auto">
                      <a:xfrm>
                        <a:off x="4260" y="2753"/>
                        <a:ext cx="119" cy="73"/>
                      </a:xfrm>
                      <a:prstGeom prst="line">
                        <a:avLst/>
                      </a:prstGeom>
                      <a:noFill/>
                      <a:ln w="28575">
                        <a:solidFill>
                          <a:srgbClr val="008000"/>
                        </a:solidFill>
                        <a:round/>
                        <a:headEnd/>
                        <a:tailEnd/>
                      </a:ln>
                      <a:effectLst/>
                    </p:spPr>
                    <p:txBody>
                      <a:bodyPr anchor="ctr"/>
                      <a:lstStyle/>
                      <a:p>
                        <a:endParaRPr lang="en-US"/>
                      </a:p>
                    </p:txBody>
                  </p:sp>
                  <p:sp>
                    <p:nvSpPr>
                      <p:cNvPr id="70771" name="Line 115"/>
                      <p:cNvSpPr>
                        <a:spLocks noChangeShapeType="1"/>
                      </p:cNvSpPr>
                      <p:nvPr/>
                    </p:nvSpPr>
                    <p:spPr bwMode="auto">
                      <a:xfrm flipV="1">
                        <a:off x="4371" y="2686"/>
                        <a:ext cx="247" cy="137"/>
                      </a:xfrm>
                      <a:prstGeom prst="line">
                        <a:avLst/>
                      </a:prstGeom>
                      <a:noFill/>
                      <a:ln w="28575">
                        <a:solidFill>
                          <a:srgbClr val="008000"/>
                        </a:solidFill>
                        <a:round/>
                        <a:headEnd/>
                        <a:tailEnd/>
                      </a:ln>
                      <a:effectLst/>
                    </p:spPr>
                    <p:txBody>
                      <a:bodyPr anchor="ctr"/>
                      <a:lstStyle/>
                      <a:p>
                        <a:endParaRPr lang="en-US"/>
                      </a:p>
                    </p:txBody>
                  </p:sp>
                </p:grpSp>
                <p:sp>
                  <p:nvSpPr>
                    <p:cNvPr id="70772" name="Text Box 116"/>
                    <p:cNvSpPr txBox="1">
                      <a:spLocks noChangeArrowheads="1"/>
                    </p:cNvSpPr>
                    <p:nvPr/>
                  </p:nvSpPr>
                  <p:spPr bwMode="auto">
                    <a:xfrm>
                      <a:off x="800" y="3493"/>
                      <a:ext cx="554" cy="230"/>
                    </a:xfrm>
                    <a:prstGeom prst="rect">
                      <a:avLst/>
                    </a:prstGeom>
                    <a:noFill/>
                    <a:ln w="9525">
                      <a:noFill/>
                      <a:miter lim="800000"/>
                      <a:headEnd/>
                      <a:tailEnd/>
                    </a:ln>
                    <a:effectLst/>
                  </p:spPr>
                  <p:txBody>
                    <a:bodyPr wrap="none" lIns="0" tIns="0" rIns="0" bIns="0">
                      <a:spAutoFit/>
                    </a:bodyPr>
                    <a:lstStyle/>
                    <a:p>
                      <a:pPr algn="r"/>
                      <a:r>
                        <a:rPr lang="en-US" sz="1200" b="1">
                          <a:solidFill>
                            <a:schemeClr val="bg1"/>
                          </a:solidFill>
                        </a:rPr>
                        <a:t>Reports &amp;</a:t>
                      </a:r>
                    </a:p>
                    <a:p>
                      <a:pPr algn="r"/>
                      <a:r>
                        <a:rPr lang="en-US" sz="1200" b="1">
                          <a:solidFill>
                            <a:schemeClr val="bg1"/>
                          </a:solidFill>
                        </a:rPr>
                        <a:t>Dashboards</a:t>
                      </a:r>
                    </a:p>
                  </p:txBody>
                </p:sp>
              </p:grpSp>
            </p:grpSp>
          </p:grpSp>
          <p:sp>
            <p:nvSpPr>
              <p:cNvPr id="70779" name="Rectangle 21"/>
              <p:cNvSpPr>
                <a:spLocks noChangeArrowheads="1"/>
              </p:cNvSpPr>
              <p:nvPr/>
            </p:nvSpPr>
            <p:spPr bwMode="auto">
              <a:xfrm>
                <a:off x="708" y="1532"/>
                <a:ext cx="1007" cy="486"/>
              </a:xfrm>
              <a:prstGeom prst="rect">
                <a:avLst/>
              </a:prstGeom>
              <a:gradFill rotWithShape="1">
                <a:gsLst>
                  <a:gs pos="0">
                    <a:srgbClr val="FF0066"/>
                  </a:gs>
                  <a:gs pos="100000">
                    <a:schemeClr val="tx2"/>
                  </a:gs>
                </a:gsLst>
                <a:path path="rect">
                  <a:fillToRect l="100000" t="100000"/>
                </a:path>
              </a:gradFill>
              <a:ln w="9525">
                <a:noFill/>
                <a:miter lim="800000"/>
                <a:headEnd/>
                <a:tailEnd/>
              </a:ln>
              <a:effectLst>
                <a:prstShdw prst="shdw17" dist="45791" dir="3378596">
                  <a:srgbClr val="99003D"/>
                </a:prstShdw>
              </a:effectLst>
            </p:spPr>
            <p:txBody>
              <a:bodyPr wrap="none" anchor="ctr"/>
              <a:lstStyle/>
              <a:p>
                <a:pPr algn="ctr">
                  <a:spcBef>
                    <a:spcPct val="30000"/>
                  </a:spcBef>
                  <a:buFont typeface="Wingdings" pitchFamily="2" charset="2"/>
                  <a:buNone/>
                </a:pPr>
                <a:r>
                  <a:rPr lang="en-US" sz="1600" b="1">
                    <a:solidFill>
                      <a:schemeClr val="bg1"/>
                    </a:solidFill>
                  </a:rPr>
                  <a:t>CAD / EDA</a:t>
                </a:r>
              </a:p>
              <a:p>
                <a:pPr algn="ctr">
                  <a:spcBef>
                    <a:spcPct val="30000"/>
                  </a:spcBef>
                  <a:buFont typeface="Wingdings" pitchFamily="2" charset="2"/>
                  <a:buNone/>
                </a:pPr>
                <a:r>
                  <a:rPr lang="en-US" sz="1100" b="1">
                    <a:solidFill>
                      <a:schemeClr val="bg1"/>
                    </a:solidFill>
                  </a:rPr>
                  <a:t>File Management</a:t>
                </a:r>
              </a:p>
            </p:txBody>
          </p:sp>
          <p:sp>
            <p:nvSpPr>
              <p:cNvPr id="70801" name="Rectangle 21"/>
              <p:cNvSpPr>
                <a:spLocks noChangeArrowheads="1"/>
              </p:cNvSpPr>
              <p:nvPr/>
            </p:nvSpPr>
            <p:spPr bwMode="auto">
              <a:xfrm>
                <a:off x="4230" y="1556"/>
                <a:ext cx="931" cy="475"/>
              </a:xfrm>
              <a:prstGeom prst="rect">
                <a:avLst/>
              </a:prstGeom>
              <a:gradFill rotWithShape="1">
                <a:gsLst>
                  <a:gs pos="0">
                    <a:srgbClr val="FF0066"/>
                  </a:gs>
                  <a:gs pos="100000">
                    <a:schemeClr val="tx2"/>
                  </a:gs>
                </a:gsLst>
                <a:path path="rect">
                  <a:fillToRect l="100000" t="100000"/>
                </a:path>
              </a:gradFill>
              <a:ln w="9525">
                <a:noFill/>
                <a:miter lim="800000"/>
                <a:headEnd/>
                <a:tailEnd/>
              </a:ln>
              <a:effectLst>
                <a:prstShdw prst="shdw17" dist="45791" dir="3378596">
                  <a:srgbClr val="99003D"/>
                </a:prstShdw>
              </a:effectLst>
            </p:spPr>
            <p:txBody>
              <a:bodyPr wrap="none" anchor="ctr"/>
              <a:lstStyle/>
              <a:p>
                <a:pPr algn="ctr">
                  <a:spcBef>
                    <a:spcPct val="30000"/>
                  </a:spcBef>
                  <a:buFont typeface="Wingdings" pitchFamily="2" charset="2"/>
                  <a:buNone/>
                </a:pPr>
                <a:r>
                  <a:rPr lang="en-US" sz="1600" b="1" dirty="0">
                    <a:solidFill>
                      <a:schemeClr val="bg1"/>
                    </a:solidFill>
                  </a:rPr>
                  <a:t>ERP</a:t>
                </a:r>
              </a:p>
              <a:p>
                <a:pPr algn="ctr">
                  <a:spcBef>
                    <a:spcPct val="30000"/>
                  </a:spcBef>
                  <a:buFont typeface="Wingdings" pitchFamily="2" charset="2"/>
                  <a:buNone/>
                </a:pPr>
                <a:r>
                  <a:rPr lang="en-US" sz="1100" b="1" dirty="0">
                    <a:solidFill>
                      <a:schemeClr val="bg1"/>
                    </a:solidFill>
                  </a:rPr>
                  <a:t>Connectors</a:t>
                </a:r>
              </a:p>
            </p:txBody>
          </p:sp>
        </p:grpSp>
      </p:grpSp>
      <p:grpSp>
        <p:nvGrpSpPr>
          <p:cNvPr id="70776" name="Group 120"/>
          <p:cNvGrpSpPr>
            <a:grpSpLocks/>
          </p:cNvGrpSpPr>
          <p:nvPr/>
        </p:nvGrpSpPr>
        <p:grpSpPr bwMode="auto">
          <a:xfrm>
            <a:off x="1887538" y="2093913"/>
            <a:ext cx="5737225" cy="3763962"/>
            <a:chOff x="1111" y="1388"/>
            <a:chExt cx="3614" cy="2371"/>
          </a:xfrm>
        </p:grpSpPr>
        <p:pic>
          <p:nvPicPr>
            <p:cNvPr id="70773" name="Picture 117" descr="cloud"/>
            <p:cNvPicPr>
              <a:picLocks noChangeAspect="1" noChangeArrowheads="1"/>
            </p:cNvPicPr>
            <p:nvPr/>
          </p:nvPicPr>
          <p:blipFill>
            <a:blip r:embed="rId20" cstate="print"/>
            <a:srcRect/>
            <a:stretch>
              <a:fillRect/>
            </a:stretch>
          </p:blipFill>
          <p:spPr bwMode="auto">
            <a:xfrm>
              <a:off x="1111" y="1388"/>
              <a:ext cx="3614" cy="2371"/>
            </a:xfrm>
            <a:prstGeom prst="rect">
              <a:avLst/>
            </a:prstGeom>
            <a:noFill/>
          </p:spPr>
        </p:pic>
        <p:sp>
          <p:nvSpPr>
            <p:cNvPr id="70774" name="Text Box 118"/>
            <p:cNvSpPr txBox="1">
              <a:spLocks noChangeArrowheads="1"/>
            </p:cNvSpPr>
            <p:nvPr/>
          </p:nvSpPr>
          <p:spPr bwMode="auto">
            <a:xfrm>
              <a:off x="2063" y="2026"/>
              <a:ext cx="1788" cy="1128"/>
            </a:xfrm>
            <a:prstGeom prst="rect">
              <a:avLst/>
            </a:prstGeom>
            <a:noFill/>
            <a:ln w="9525">
              <a:noFill/>
              <a:miter lim="800000"/>
              <a:headEnd/>
              <a:tailEnd/>
            </a:ln>
            <a:effectLst/>
          </p:spPr>
          <p:txBody>
            <a:bodyPr wrap="none">
              <a:spAutoFit/>
            </a:bodyPr>
            <a:lstStyle/>
            <a:p>
              <a:pPr algn="ctr">
                <a:spcBef>
                  <a:spcPct val="25000"/>
                </a:spcBef>
                <a:spcAft>
                  <a:spcPct val="25000"/>
                </a:spcAft>
              </a:pPr>
              <a:r>
                <a:rPr lang="en-US" sz="2800">
                  <a:latin typeface="Arial Black" pitchFamily="34" charset="0"/>
                </a:rPr>
                <a:t>“The Void”</a:t>
              </a:r>
            </a:p>
            <a:p>
              <a:pPr algn="ctr">
                <a:spcBef>
                  <a:spcPct val="25000"/>
                </a:spcBef>
                <a:spcAft>
                  <a:spcPct val="25000"/>
                </a:spcAft>
              </a:pPr>
              <a:r>
                <a:rPr lang="en-US" i="1"/>
                <a:t>No Visibility</a:t>
              </a:r>
            </a:p>
            <a:p>
              <a:pPr algn="ctr">
                <a:spcBef>
                  <a:spcPct val="25000"/>
                </a:spcBef>
                <a:spcAft>
                  <a:spcPct val="25000"/>
                </a:spcAft>
              </a:pPr>
              <a:r>
                <a:rPr lang="en-US" i="1"/>
                <a:t>No Repeatable Processes</a:t>
              </a:r>
            </a:p>
            <a:p>
              <a:pPr algn="ctr">
                <a:spcBef>
                  <a:spcPct val="25000"/>
                </a:spcBef>
                <a:spcAft>
                  <a:spcPct val="25000"/>
                </a:spcAft>
              </a:pPr>
              <a:r>
                <a:rPr lang="en-US" i="1"/>
                <a:t>Not Lean</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804"/>
                                        </p:tgtEl>
                                        <p:attrNameLst>
                                          <p:attrName>style.visibility</p:attrName>
                                        </p:attrNameLst>
                                      </p:cBhvr>
                                      <p:to>
                                        <p:strVal val="visible"/>
                                      </p:to>
                                    </p:set>
                                    <p:animEffect transition="in" filter="dissolve">
                                      <p:cBhvr>
                                        <p:cTn id="7" dur="500"/>
                                        <p:tgtEl>
                                          <p:spTgt spid="70804"/>
                                        </p:tgtEl>
                                      </p:cBhvr>
                                    </p:animEffect>
                                  </p:childTnLst>
                                </p:cTn>
                              </p:par>
                              <p:par>
                                <p:cTn id="8" presetID="10" presetClass="exit" presetSubtype="0" fill="hold" nodeType="withEffect">
                                  <p:stCondLst>
                                    <p:cond delay="0"/>
                                  </p:stCondLst>
                                  <p:childTnLst>
                                    <p:animEffect transition="out" filter="fade">
                                      <p:cBhvr>
                                        <p:cTn id="9" dur="2000"/>
                                        <p:tgtEl>
                                          <p:spTgt spid="70776"/>
                                        </p:tgtEl>
                                      </p:cBhvr>
                                    </p:animEffect>
                                    <p:set>
                                      <p:cBhvr>
                                        <p:cTn id="10" dur="1" fill="hold">
                                          <p:stCondLst>
                                            <p:cond delay="1999"/>
                                          </p:stCondLst>
                                        </p:cTn>
                                        <p:tgtEl>
                                          <p:spTgt spid="707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ate Placeholder 3"/>
          <p:cNvSpPr>
            <a:spLocks noGrp="1"/>
          </p:cNvSpPr>
          <p:nvPr>
            <p:ph type="dt" sz="half" idx="10"/>
          </p:nvPr>
        </p:nvSpPr>
        <p:spPr/>
        <p:txBody>
          <a:bodyPr/>
          <a:lstStyle/>
          <a:p>
            <a:r>
              <a:rPr lang="en-US"/>
              <a:t>Slide </a:t>
            </a:r>
            <a:fld id="{EE11C22C-0852-465A-B020-03BAF8AACDF2}" type="slidenum">
              <a:rPr lang="en-US"/>
              <a:pPr/>
              <a:t>9</a:t>
            </a:fld>
            <a:r>
              <a:rPr lang="en-US"/>
              <a:t>	</a:t>
            </a:r>
          </a:p>
        </p:txBody>
      </p:sp>
      <p:sp>
        <p:nvSpPr>
          <p:cNvPr id="71683" name="Rectangle 3"/>
          <p:cNvSpPr>
            <a:spLocks noChangeArrowheads="1"/>
          </p:cNvSpPr>
          <p:nvPr/>
        </p:nvSpPr>
        <p:spPr bwMode="auto">
          <a:xfrm>
            <a:off x="261938" y="1998663"/>
            <a:ext cx="3328987" cy="1706562"/>
          </a:xfrm>
          <a:prstGeom prst="rect">
            <a:avLst/>
          </a:prstGeom>
          <a:noFill/>
          <a:ln w="9525">
            <a:noFill/>
            <a:miter lim="800000"/>
            <a:headEnd/>
            <a:tailEnd/>
          </a:ln>
          <a:effectLst/>
        </p:spPr>
        <p:txBody>
          <a:bodyPr/>
          <a:lstStyle/>
          <a:p>
            <a:pPr>
              <a:lnSpc>
                <a:spcPct val="90000"/>
              </a:lnSpc>
              <a:spcAft>
                <a:spcPct val="20000"/>
              </a:spcAft>
              <a:buClr>
                <a:schemeClr val="tx2"/>
              </a:buClr>
              <a:buFont typeface="Wingdings" pitchFamily="2" charset="2"/>
              <a:buNone/>
            </a:pPr>
            <a:r>
              <a:rPr lang="en-US" sz="2000" b="1" dirty="0">
                <a:latin typeface="Calibri" pitchFamily="34" charset="0"/>
              </a:rPr>
              <a:t>Download Includes:</a:t>
            </a:r>
          </a:p>
          <a:p>
            <a:pPr>
              <a:lnSpc>
                <a:spcPct val="90000"/>
              </a:lnSpc>
              <a:spcAft>
                <a:spcPct val="20000"/>
              </a:spcAft>
              <a:buClr>
                <a:schemeClr val="tx2"/>
              </a:buClr>
              <a:buFont typeface="Wingdings" pitchFamily="2" charset="2"/>
              <a:buNone/>
            </a:pPr>
            <a:r>
              <a:rPr lang="en-US" b="1" dirty="0">
                <a:latin typeface="Calibri" pitchFamily="34" charset="0"/>
              </a:rPr>
              <a:t>    3 Aras Certified Solutions</a:t>
            </a:r>
          </a:p>
          <a:p>
            <a:pPr lvl="1" indent="-228600">
              <a:spcBef>
                <a:spcPct val="20000"/>
              </a:spcBef>
              <a:buClr>
                <a:schemeClr val="tx2"/>
              </a:buClr>
              <a:buFont typeface="Wingdings" pitchFamily="2" charset="2"/>
              <a:buChar char="ü"/>
            </a:pPr>
            <a:r>
              <a:rPr lang="en-US" dirty="0">
                <a:latin typeface="Calibri" pitchFamily="34" charset="0"/>
              </a:rPr>
              <a:t>Program Management</a:t>
            </a:r>
          </a:p>
          <a:p>
            <a:pPr lvl="1" indent="-228600">
              <a:spcBef>
                <a:spcPct val="20000"/>
              </a:spcBef>
              <a:buClr>
                <a:schemeClr val="tx2"/>
              </a:buClr>
              <a:buFont typeface="Wingdings" pitchFamily="2" charset="2"/>
              <a:buChar char="ü"/>
            </a:pPr>
            <a:r>
              <a:rPr lang="en-US" dirty="0">
                <a:latin typeface="Calibri" pitchFamily="34" charset="0"/>
              </a:rPr>
              <a:t>Product Engineering</a:t>
            </a:r>
          </a:p>
          <a:p>
            <a:pPr lvl="1" indent="-228600">
              <a:spcBef>
                <a:spcPct val="20000"/>
              </a:spcBef>
              <a:buClr>
                <a:schemeClr val="tx2"/>
              </a:buClr>
              <a:buFont typeface="Wingdings" pitchFamily="2" charset="2"/>
              <a:buChar char="ü"/>
            </a:pPr>
            <a:r>
              <a:rPr lang="en-US" dirty="0">
                <a:latin typeface="Calibri" pitchFamily="34" charset="0"/>
              </a:rPr>
              <a:t>Quality Planning</a:t>
            </a:r>
          </a:p>
        </p:txBody>
      </p:sp>
      <p:sp>
        <p:nvSpPr>
          <p:cNvPr id="71684" name="Rectangle 4"/>
          <p:cNvSpPr>
            <a:spLocks noChangeArrowheads="1"/>
          </p:cNvSpPr>
          <p:nvPr/>
        </p:nvSpPr>
        <p:spPr bwMode="auto">
          <a:xfrm>
            <a:off x="261938" y="3836988"/>
            <a:ext cx="4357687" cy="2727325"/>
          </a:xfrm>
          <a:prstGeom prst="rect">
            <a:avLst/>
          </a:prstGeom>
          <a:noFill/>
          <a:ln w="9525" algn="ctr">
            <a:noFill/>
            <a:miter lim="800000"/>
            <a:headEnd/>
            <a:tailEnd/>
          </a:ln>
          <a:effectLst/>
        </p:spPr>
        <p:txBody>
          <a:bodyPr/>
          <a:lstStyle/>
          <a:p>
            <a:pPr>
              <a:spcBef>
                <a:spcPct val="10000"/>
              </a:spcBef>
              <a:spcAft>
                <a:spcPct val="20000"/>
              </a:spcAft>
              <a:buClr>
                <a:schemeClr val="tx2"/>
              </a:buClr>
              <a:buFont typeface="Wingdings" pitchFamily="2" charset="2"/>
              <a:buNone/>
            </a:pPr>
            <a:r>
              <a:rPr lang="en-US" sz="2000" b="1" dirty="0">
                <a:latin typeface="Calibri" pitchFamily="34" charset="0"/>
              </a:rPr>
              <a:t>PLM Community Solutions:</a:t>
            </a:r>
          </a:p>
          <a:p>
            <a:pPr lvl="1" indent="-228600">
              <a:spcBef>
                <a:spcPct val="20000"/>
              </a:spcBef>
              <a:buClr>
                <a:schemeClr val="tx2"/>
              </a:buClr>
              <a:buFont typeface="Wingdings" pitchFamily="2" charset="2"/>
              <a:buChar char="ü"/>
            </a:pPr>
            <a:r>
              <a:rPr lang="en-US" dirty="0">
                <a:latin typeface="Calibri" pitchFamily="34" charset="0"/>
              </a:rPr>
              <a:t>Corrective &amp; Preventive Actions</a:t>
            </a:r>
          </a:p>
          <a:p>
            <a:pPr lvl="1" indent="-228600">
              <a:spcBef>
                <a:spcPct val="20000"/>
              </a:spcBef>
              <a:buClr>
                <a:schemeClr val="tx2"/>
              </a:buClr>
              <a:buFont typeface="Wingdings" pitchFamily="2" charset="2"/>
              <a:buChar char="ü"/>
            </a:pPr>
            <a:r>
              <a:rPr lang="en-US" dirty="0">
                <a:latin typeface="Calibri" pitchFamily="34" charset="0"/>
              </a:rPr>
              <a:t>Training &amp; Skills Tracking</a:t>
            </a:r>
          </a:p>
          <a:p>
            <a:pPr lvl="1" indent="-228600">
              <a:spcBef>
                <a:spcPct val="20000"/>
              </a:spcBef>
              <a:buClr>
                <a:schemeClr val="tx2"/>
              </a:buClr>
              <a:buFont typeface="Wingdings" pitchFamily="2" charset="2"/>
              <a:buChar char="ü"/>
            </a:pPr>
            <a:r>
              <a:rPr lang="en-US" dirty="0">
                <a:latin typeface="Calibri" pitchFamily="34" charset="0"/>
              </a:rPr>
              <a:t>Quality Systems</a:t>
            </a:r>
          </a:p>
          <a:p>
            <a:pPr lvl="1" indent="-228600">
              <a:spcBef>
                <a:spcPct val="20000"/>
              </a:spcBef>
              <a:buClr>
                <a:schemeClr val="tx2"/>
              </a:buClr>
              <a:buFont typeface="Wingdings" pitchFamily="2" charset="2"/>
              <a:buChar char="ü"/>
            </a:pPr>
            <a:r>
              <a:rPr lang="en-US" dirty="0">
                <a:latin typeface="Calibri" pitchFamily="34" charset="0"/>
              </a:rPr>
              <a:t>Tooling Management </a:t>
            </a:r>
          </a:p>
          <a:p>
            <a:pPr lvl="1" indent="-228600">
              <a:spcBef>
                <a:spcPct val="20000"/>
              </a:spcBef>
              <a:buClr>
                <a:schemeClr val="tx2"/>
              </a:buClr>
              <a:buFont typeface="Wingdings" pitchFamily="2" charset="2"/>
              <a:buChar char="ü"/>
            </a:pPr>
            <a:r>
              <a:rPr lang="en-US" dirty="0">
                <a:latin typeface="Calibri" pitchFamily="34" charset="0"/>
              </a:rPr>
              <a:t>Manufacturing Process Planning</a:t>
            </a:r>
          </a:p>
          <a:p>
            <a:pPr lvl="1" indent="-228600">
              <a:spcBef>
                <a:spcPct val="20000"/>
              </a:spcBef>
              <a:buClr>
                <a:schemeClr val="tx2"/>
              </a:buClr>
              <a:buFont typeface="Wingdings" pitchFamily="2" charset="2"/>
              <a:buChar char="ü"/>
            </a:pPr>
            <a:r>
              <a:rPr lang="en-US" dirty="0">
                <a:latin typeface="Calibri" pitchFamily="34" charset="0"/>
              </a:rPr>
              <a:t>Variant </a:t>
            </a:r>
            <a:r>
              <a:rPr lang="en-US" dirty="0" err="1">
                <a:latin typeface="Calibri" pitchFamily="34" charset="0"/>
              </a:rPr>
              <a:t>Configurator</a:t>
            </a:r>
            <a:endParaRPr lang="en-US" dirty="0">
              <a:latin typeface="Calibri" pitchFamily="34" charset="0"/>
            </a:endParaRPr>
          </a:p>
          <a:p>
            <a:pPr lvl="1" indent="-228600">
              <a:spcBef>
                <a:spcPct val="20000"/>
              </a:spcBef>
              <a:buClr>
                <a:schemeClr val="tx2"/>
              </a:buClr>
              <a:buFont typeface="Wingdings" pitchFamily="2" charset="2"/>
              <a:buChar char="ü"/>
            </a:pPr>
            <a:r>
              <a:rPr lang="en-US" dirty="0">
                <a:latin typeface="Calibri" pitchFamily="34" charset="0"/>
              </a:rPr>
              <a:t>CAD Integrations</a:t>
            </a:r>
          </a:p>
        </p:txBody>
      </p:sp>
      <p:grpSp>
        <p:nvGrpSpPr>
          <p:cNvPr id="71685" name="Group 5"/>
          <p:cNvGrpSpPr>
            <a:grpSpLocks/>
          </p:cNvGrpSpPr>
          <p:nvPr/>
        </p:nvGrpSpPr>
        <p:grpSpPr bwMode="auto">
          <a:xfrm>
            <a:off x="322263" y="1101725"/>
            <a:ext cx="3665537" cy="815975"/>
            <a:chOff x="317" y="854"/>
            <a:chExt cx="2309" cy="514"/>
          </a:xfrm>
        </p:grpSpPr>
        <p:pic>
          <p:nvPicPr>
            <p:cNvPr id="71686" name="Picture 6" descr="arasINNOVATOR_72_RGB"/>
            <p:cNvPicPr>
              <a:picLocks noChangeAspect="1" noChangeArrowheads="1"/>
            </p:cNvPicPr>
            <p:nvPr/>
          </p:nvPicPr>
          <p:blipFill>
            <a:blip r:embed="rId3" cstate="print"/>
            <a:srcRect/>
            <a:stretch>
              <a:fillRect/>
            </a:stretch>
          </p:blipFill>
          <p:spPr bwMode="auto">
            <a:xfrm>
              <a:off x="317" y="854"/>
              <a:ext cx="2309" cy="411"/>
            </a:xfrm>
            <a:prstGeom prst="rect">
              <a:avLst/>
            </a:prstGeom>
            <a:noFill/>
          </p:spPr>
        </p:pic>
        <p:sp>
          <p:nvSpPr>
            <p:cNvPr id="71687" name="Text Box 7"/>
            <p:cNvSpPr txBox="1">
              <a:spLocks noChangeArrowheads="1"/>
            </p:cNvSpPr>
            <p:nvPr/>
          </p:nvSpPr>
          <p:spPr bwMode="auto">
            <a:xfrm>
              <a:off x="542" y="1224"/>
              <a:ext cx="1951" cy="144"/>
            </a:xfrm>
            <a:prstGeom prst="rect">
              <a:avLst/>
            </a:prstGeom>
            <a:noFill/>
            <a:ln w="9525">
              <a:noFill/>
              <a:miter lim="800000"/>
              <a:headEnd/>
              <a:tailEnd/>
            </a:ln>
            <a:effectLst/>
          </p:spPr>
          <p:txBody>
            <a:bodyPr wrap="none" lIns="0" tIns="0" rIns="0" bIns="0">
              <a:spAutoFit/>
            </a:bodyPr>
            <a:lstStyle/>
            <a:p>
              <a:r>
                <a:rPr lang="en-US" sz="1500" b="1">
                  <a:solidFill>
                    <a:srgbClr val="4D4D4D"/>
                  </a:solidFill>
                </a:rPr>
                <a:t>Enterprise Open Source Solutions</a:t>
              </a:r>
            </a:p>
          </p:txBody>
        </p:sp>
      </p:grpSp>
      <p:grpSp>
        <p:nvGrpSpPr>
          <p:cNvPr id="71688" name="Group 8"/>
          <p:cNvGrpSpPr>
            <a:grpSpLocks/>
          </p:cNvGrpSpPr>
          <p:nvPr/>
        </p:nvGrpSpPr>
        <p:grpSpPr bwMode="auto">
          <a:xfrm>
            <a:off x="4373563" y="4465638"/>
            <a:ext cx="4740275" cy="1841500"/>
            <a:chOff x="2450" y="1232"/>
            <a:chExt cx="2986" cy="1160"/>
          </a:xfrm>
        </p:grpSpPr>
        <p:pic>
          <p:nvPicPr>
            <p:cNvPr id="71689" name="Picture 9" descr="oval-fancy-red"/>
            <p:cNvPicPr>
              <a:picLocks noChangeAspect="1" noChangeArrowheads="1"/>
            </p:cNvPicPr>
            <p:nvPr/>
          </p:nvPicPr>
          <p:blipFill>
            <a:blip r:embed="rId4" cstate="print"/>
            <a:srcRect/>
            <a:stretch>
              <a:fillRect/>
            </a:stretch>
          </p:blipFill>
          <p:spPr bwMode="auto">
            <a:xfrm>
              <a:off x="2450" y="1562"/>
              <a:ext cx="2986" cy="830"/>
            </a:xfrm>
            <a:prstGeom prst="rect">
              <a:avLst/>
            </a:prstGeom>
            <a:noFill/>
          </p:spPr>
        </p:pic>
        <p:grpSp>
          <p:nvGrpSpPr>
            <p:cNvPr id="71690" name="Group 10"/>
            <p:cNvGrpSpPr>
              <a:grpSpLocks/>
            </p:cNvGrpSpPr>
            <p:nvPr/>
          </p:nvGrpSpPr>
          <p:grpSpPr bwMode="auto">
            <a:xfrm>
              <a:off x="2695" y="1232"/>
              <a:ext cx="829" cy="829"/>
              <a:chOff x="875" y="1966"/>
              <a:chExt cx="1174" cy="1174"/>
            </a:xfrm>
          </p:grpSpPr>
          <p:sp>
            <p:nvSpPr>
              <p:cNvPr id="71691" name="AutoShape 11"/>
              <p:cNvSpPr>
                <a:spLocks noChangeArrowheads="1"/>
              </p:cNvSpPr>
              <p:nvPr/>
            </p:nvSpPr>
            <p:spPr bwMode="auto">
              <a:xfrm rot="-5400000">
                <a:off x="996" y="2076"/>
                <a:ext cx="853" cy="1064"/>
              </a:xfrm>
              <a:custGeom>
                <a:avLst/>
                <a:gdLst>
                  <a:gd name="G0" fmla="+- 4583 0 0"/>
                  <a:gd name="G1" fmla="+- 21600 0 4583"/>
                  <a:gd name="G2" fmla="*/ 4583 1 2"/>
                  <a:gd name="G3" fmla="+- 21600 0 G2"/>
                  <a:gd name="G4" fmla="+/ 4583 21600 2"/>
                  <a:gd name="G5" fmla="+/ G1 0 2"/>
                  <a:gd name="G6" fmla="*/ 21600 21600 4583"/>
                  <a:gd name="G7" fmla="*/ G6 1 2"/>
                  <a:gd name="G8" fmla="+- 21600 0 G7"/>
                  <a:gd name="G9" fmla="*/ 21600 1 2"/>
                  <a:gd name="G10" fmla="+- 4583 0 G9"/>
                  <a:gd name="G11" fmla="?: G10 G8 0"/>
                  <a:gd name="G12" fmla="?: G10 G7 21600"/>
                  <a:gd name="T0" fmla="*/ 19308 w 21600"/>
                  <a:gd name="T1" fmla="*/ 10800 h 21600"/>
                  <a:gd name="T2" fmla="*/ 10800 w 21600"/>
                  <a:gd name="T3" fmla="*/ 21600 h 21600"/>
                  <a:gd name="T4" fmla="*/ 2292 w 21600"/>
                  <a:gd name="T5" fmla="*/ 10800 h 21600"/>
                  <a:gd name="T6" fmla="*/ 10800 w 21600"/>
                  <a:gd name="T7" fmla="*/ 0 h 21600"/>
                  <a:gd name="T8" fmla="*/ 4092 w 21600"/>
                  <a:gd name="T9" fmla="*/ 4092 h 21600"/>
                  <a:gd name="T10" fmla="*/ 17508 w 21600"/>
                  <a:gd name="T11" fmla="*/ 17508 h 21600"/>
                </a:gdLst>
                <a:ahLst/>
                <a:cxnLst>
                  <a:cxn ang="0">
                    <a:pos x="T0" y="T1"/>
                  </a:cxn>
                  <a:cxn ang="0">
                    <a:pos x="T2" y="T3"/>
                  </a:cxn>
                  <a:cxn ang="0">
                    <a:pos x="T4" y="T5"/>
                  </a:cxn>
                  <a:cxn ang="0">
                    <a:pos x="T6" y="T7"/>
                  </a:cxn>
                </a:cxnLst>
                <a:rect l="T8" t="T9" r="T10" b="T11"/>
                <a:pathLst>
                  <a:path w="21600" h="21600">
                    <a:moveTo>
                      <a:pt x="0" y="0"/>
                    </a:moveTo>
                    <a:lnTo>
                      <a:pt x="4583" y="21600"/>
                    </a:lnTo>
                    <a:lnTo>
                      <a:pt x="17017"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sp>
            <p:nvSpPr>
              <p:cNvPr id="71692" name="AutoShape 12"/>
              <p:cNvSpPr>
                <a:spLocks noChangeArrowheads="1"/>
              </p:cNvSpPr>
              <p:nvPr/>
            </p:nvSpPr>
            <p:spPr bwMode="auto">
              <a:xfrm rot="-5400000">
                <a:off x="1191" y="2054"/>
                <a:ext cx="761" cy="951"/>
              </a:xfrm>
              <a:custGeom>
                <a:avLst/>
                <a:gdLst>
                  <a:gd name="G0" fmla="+- 3256 0 0"/>
                  <a:gd name="G1" fmla="+- 21600 0 3256"/>
                  <a:gd name="G2" fmla="*/ 3256 1 2"/>
                  <a:gd name="G3" fmla="+- 21600 0 G2"/>
                  <a:gd name="G4" fmla="+/ 3256 21600 2"/>
                  <a:gd name="G5" fmla="+/ G1 0 2"/>
                  <a:gd name="G6" fmla="*/ 21600 21600 3256"/>
                  <a:gd name="G7" fmla="*/ G6 1 2"/>
                  <a:gd name="G8" fmla="+- 21600 0 G7"/>
                  <a:gd name="G9" fmla="*/ 21600 1 2"/>
                  <a:gd name="G10" fmla="+- 3256 0 G9"/>
                  <a:gd name="G11" fmla="?: G10 G8 0"/>
                  <a:gd name="G12" fmla="?: G10 G7 21600"/>
                  <a:gd name="T0" fmla="*/ 19972 w 21600"/>
                  <a:gd name="T1" fmla="*/ 10800 h 21600"/>
                  <a:gd name="T2" fmla="*/ 10800 w 21600"/>
                  <a:gd name="T3" fmla="*/ 21600 h 21600"/>
                  <a:gd name="T4" fmla="*/ 1628 w 21600"/>
                  <a:gd name="T5" fmla="*/ 10800 h 21600"/>
                  <a:gd name="T6" fmla="*/ 10800 w 21600"/>
                  <a:gd name="T7" fmla="*/ 0 h 21600"/>
                  <a:gd name="T8" fmla="*/ 3428 w 21600"/>
                  <a:gd name="T9" fmla="*/ 3428 h 21600"/>
                  <a:gd name="T10" fmla="*/ 18172 w 21600"/>
                  <a:gd name="T11" fmla="*/ 18172 h 21600"/>
                </a:gdLst>
                <a:ahLst/>
                <a:cxnLst>
                  <a:cxn ang="0">
                    <a:pos x="T0" y="T1"/>
                  </a:cxn>
                  <a:cxn ang="0">
                    <a:pos x="T2" y="T3"/>
                  </a:cxn>
                  <a:cxn ang="0">
                    <a:pos x="T4" y="T5"/>
                  </a:cxn>
                  <a:cxn ang="0">
                    <a:pos x="T6" y="T7"/>
                  </a:cxn>
                </a:cxnLst>
                <a:rect l="T8" t="T9" r="T10" b="T11"/>
                <a:pathLst>
                  <a:path w="21600" h="21600">
                    <a:moveTo>
                      <a:pt x="0" y="0"/>
                    </a:moveTo>
                    <a:lnTo>
                      <a:pt x="3256" y="21600"/>
                    </a:lnTo>
                    <a:lnTo>
                      <a:pt x="18344"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sp>
            <p:nvSpPr>
              <p:cNvPr id="71693" name="AutoShape 13"/>
              <p:cNvSpPr>
                <a:spLocks noChangeArrowheads="1"/>
              </p:cNvSpPr>
              <p:nvPr/>
            </p:nvSpPr>
            <p:spPr bwMode="auto">
              <a:xfrm rot="-5400000">
                <a:off x="930" y="2186"/>
                <a:ext cx="853" cy="948"/>
              </a:xfrm>
              <a:custGeom>
                <a:avLst/>
                <a:gdLst>
                  <a:gd name="G0" fmla="+- 4355 0 0"/>
                  <a:gd name="G1" fmla="+- 21600 0 4355"/>
                  <a:gd name="G2" fmla="*/ 4355 1 2"/>
                  <a:gd name="G3" fmla="+- 21600 0 G2"/>
                  <a:gd name="G4" fmla="+/ 4355 21600 2"/>
                  <a:gd name="G5" fmla="+/ G1 0 2"/>
                  <a:gd name="G6" fmla="*/ 21600 21600 4355"/>
                  <a:gd name="G7" fmla="*/ G6 1 2"/>
                  <a:gd name="G8" fmla="+- 21600 0 G7"/>
                  <a:gd name="G9" fmla="*/ 21600 1 2"/>
                  <a:gd name="G10" fmla="+- 4355 0 G9"/>
                  <a:gd name="G11" fmla="?: G10 G8 0"/>
                  <a:gd name="G12" fmla="?: G10 G7 21600"/>
                  <a:gd name="T0" fmla="*/ 19422 w 21600"/>
                  <a:gd name="T1" fmla="*/ 10800 h 21600"/>
                  <a:gd name="T2" fmla="*/ 10800 w 21600"/>
                  <a:gd name="T3" fmla="*/ 21600 h 21600"/>
                  <a:gd name="T4" fmla="*/ 2178 w 21600"/>
                  <a:gd name="T5" fmla="*/ 10800 h 21600"/>
                  <a:gd name="T6" fmla="*/ 10800 w 21600"/>
                  <a:gd name="T7" fmla="*/ 0 h 21600"/>
                  <a:gd name="T8" fmla="*/ 3978 w 21600"/>
                  <a:gd name="T9" fmla="*/ 3978 h 21600"/>
                  <a:gd name="T10" fmla="*/ 17622 w 21600"/>
                  <a:gd name="T11" fmla="*/ 17622 h 21600"/>
                </a:gdLst>
                <a:ahLst/>
                <a:cxnLst>
                  <a:cxn ang="0">
                    <a:pos x="T0" y="T1"/>
                  </a:cxn>
                  <a:cxn ang="0">
                    <a:pos x="T2" y="T3"/>
                  </a:cxn>
                  <a:cxn ang="0">
                    <a:pos x="T4" y="T5"/>
                  </a:cxn>
                  <a:cxn ang="0">
                    <a:pos x="T6" y="T7"/>
                  </a:cxn>
                </a:cxnLst>
                <a:rect l="T8" t="T9" r="T10" b="T11"/>
                <a:pathLst>
                  <a:path w="21600" h="21600">
                    <a:moveTo>
                      <a:pt x="0" y="0"/>
                    </a:moveTo>
                    <a:lnTo>
                      <a:pt x="4355" y="21600"/>
                    </a:lnTo>
                    <a:lnTo>
                      <a:pt x="17245" y="21600"/>
                    </a:lnTo>
                    <a:lnTo>
                      <a:pt x="21600" y="0"/>
                    </a:lnTo>
                    <a:close/>
                  </a:path>
                </a:pathLst>
              </a:custGeom>
              <a:solidFill>
                <a:schemeClr val="bg1"/>
              </a:solidFill>
              <a:ln w="9525" algn="ctr">
                <a:noFill/>
                <a:miter lim="800000"/>
                <a:headEnd/>
                <a:tailEnd/>
              </a:ln>
              <a:effectLst/>
            </p:spPr>
            <p:txBody>
              <a:bodyPr anchor="ctr">
                <a:spAutoFit/>
              </a:bodyPr>
              <a:lstStyle/>
              <a:p>
                <a:endParaRPr lang="en-US"/>
              </a:p>
            </p:txBody>
          </p:sp>
          <p:pic>
            <p:nvPicPr>
              <p:cNvPr id="71694" name="Picture 14" descr="Innovator - Slanted View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75" y="1966"/>
                <a:ext cx="1174" cy="1174"/>
              </a:xfrm>
              <a:prstGeom prst="rect">
                <a:avLst/>
              </a:prstGeom>
              <a:noFill/>
            </p:spPr>
          </p:pic>
        </p:grpSp>
        <p:pic>
          <p:nvPicPr>
            <p:cNvPr id="71695" name="Picture 15" descr="visio process chart 2"/>
            <p:cNvPicPr>
              <a:picLocks noChangeAspect="1" noChangeArrowheads="1"/>
            </p:cNvPicPr>
            <p:nvPr/>
          </p:nvPicPr>
          <p:blipFill>
            <a:blip r:embed="rId6" cstate="print"/>
            <a:srcRect/>
            <a:stretch>
              <a:fillRect/>
            </a:stretch>
          </p:blipFill>
          <p:spPr bwMode="auto">
            <a:xfrm>
              <a:off x="3177" y="1659"/>
              <a:ext cx="990" cy="583"/>
            </a:xfrm>
            <a:prstGeom prst="rect">
              <a:avLst/>
            </a:prstGeom>
            <a:noFill/>
          </p:spPr>
        </p:pic>
        <p:pic>
          <p:nvPicPr>
            <p:cNvPr id="71696" name="Picture 16" descr="user business man"/>
            <p:cNvPicPr>
              <a:picLocks noChangeAspect="1" noChangeArrowheads="1"/>
            </p:cNvPicPr>
            <p:nvPr/>
          </p:nvPicPr>
          <p:blipFill>
            <a:blip r:embed="rId7" cstate="print"/>
            <a:srcRect/>
            <a:stretch>
              <a:fillRect/>
            </a:stretch>
          </p:blipFill>
          <p:spPr bwMode="auto">
            <a:xfrm flipH="1">
              <a:off x="4465" y="1407"/>
              <a:ext cx="375" cy="498"/>
            </a:xfrm>
            <a:prstGeom prst="rect">
              <a:avLst/>
            </a:prstGeom>
            <a:noFill/>
          </p:spPr>
        </p:pic>
        <p:pic>
          <p:nvPicPr>
            <p:cNvPr id="71697" name="Picture 17" descr="user business user woman"/>
            <p:cNvPicPr>
              <a:picLocks noChangeAspect="1" noChangeArrowheads="1"/>
            </p:cNvPicPr>
            <p:nvPr/>
          </p:nvPicPr>
          <p:blipFill>
            <a:blip r:embed="rId8" cstate="print"/>
            <a:srcRect/>
            <a:stretch>
              <a:fillRect/>
            </a:stretch>
          </p:blipFill>
          <p:spPr bwMode="auto">
            <a:xfrm>
              <a:off x="4718" y="1586"/>
              <a:ext cx="333" cy="450"/>
            </a:xfrm>
            <a:prstGeom prst="rect">
              <a:avLst/>
            </a:prstGeom>
            <a:noFill/>
          </p:spPr>
        </p:pic>
        <p:pic>
          <p:nvPicPr>
            <p:cNvPr id="71698" name="Picture 18" descr="MSN icon mail"/>
            <p:cNvPicPr>
              <a:picLocks noChangeAspect="1" noChangeArrowheads="1"/>
            </p:cNvPicPr>
            <p:nvPr/>
          </p:nvPicPr>
          <p:blipFill>
            <a:blip r:embed="rId9" cstate="print"/>
            <a:srcRect/>
            <a:stretch>
              <a:fillRect/>
            </a:stretch>
          </p:blipFill>
          <p:spPr bwMode="auto">
            <a:xfrm flipH="1">
              <a:off x="4011" y="1346"/>
              <a:ext cx="444" cy="725"/>
            </a:xfrm>
            <a:prstGeom prst="rect">
              <a:avLst/>
            </a:prstGeom>
            <a:noFill/>
          </p:spPr>
        </p:pic>
        <p:pic>
          <p:nvPicPr>
            <p:cNvPr id="71699" name="Picture 19" descr="3 peice unequal Pie chart"/>
            <p:cNvPicPr>
              <a:picLocks noChangeAspect="1" noChangeArrowheads="1"/>
            </p:cNvPicPr>
            <p:nvPr/>
          </p:nvPicPr>
          <p:blipFill>
            <a:blip r:embed="rId10" cstate="print"/>
            <a:srcRect/>
            <a:stretch>
              <a:fillRect/>
            </a:stretch>
          </p:blipFill>
          <p:spPr bwMode="auto">
            <a:xfrm>
              <a:off x="4044" y="1853"/>
              <a:ext cx="621" cy="383"/>
            </a:xfrm>
            <a:prstGeom prst="rect">
              <a:avLst/>
            </a:prstGeom>
            <a:noFill/>
          </p:spPr>
        </p:pic>
      </p:grpSp>
      <p:grpSp>
        <p:nvGrpSpPr>
          <p:cNvPr id="71700" name="Group 20"/>
          <p:cNvGrpSpPr>
            <a:grpSpLocks/>
          </p:cNvGrpSpPr>
          <p:nvPr/>
        </p:nvGrpSpPr>
        <p:grpSpPr bwMode="auto">
          <a:xfrm>
            <a:off x="5602289" y="1143000"/>
            <a:ext cx="2978150" cy="3322638"/>
            <a:chOff x="3529" y="858"/>
            <a:chExt cx="1876" cy="2093"/>
          </a:xfrm>
        </p:grpSpPr>
        <p:sp>
          <p:nvSpPr>
            <p:cNvPr id="71701" name="AutoShape 21"/>
            <p:cNvSpPr>
              <a:spLocks noChangeArrowheads="1"/>
            </p:cNvSpPr>
            <p:nvPr/>
          </p:nvSpPr>
          <p:spPr bwMode="auto">
            <a:xfrm flipV="1">
              <a:off x="3529" y="858"/>
              <a:ext cx="1876" cy="669"/>
            </a:xfrm>
            <a:prstGeom prst="wedgeRoundRectCallout">
              <a:avLst>
                <a:gd name="adj1" fmla="val -118234"/>
                <a:gd name="adj2" fmla="val -108296"/>
                <a:gd name="adj3" fmla="val 16667"/>
              </a:avLst>
            </a:prstGeom>
            <a:gradFill rotWithShape="1">
              <a:gsLst>
                <a:gs pos="0">
                  <a:srgbClr val="D2B22C"/>
                </a:gs>
                <a:gs pos="100000">
                  <a:srgbClr val="FFCC00"/>
                </a:gs>
              </a:gsLst>
              <a:path path="rect">
                <a:fillToRect l="100000" b="100000"/>
              </a:path>
            </a:gradFill>
            <a:ln w="317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Program Management</a:t>
              </a:r>
            </a:p>
            <a:p>
              <a:pPr marL="115888" indent="-115888">
                <a:spcAft>
                  <a:spcPct val="10000"/>
                </a:spcAft>
                <a:buFontTx/>
                <a:buChar char="•"/>
              </a:pPr>
              <a:r>
                <a:rPr lang="en-US" sz="1200">
                  <a:latin typeface="Calibri" pitchFamily="34" charset="0"/>
                </a:rPr>
                <a:t>Phase-Gate Projects</a:t>
              </a:r>
            </a:p>
            <a:p>
              <a:pPr marL="115888" indent="-115888">
                <a:spcAft>
                  <a:spcPct val="10000"/>
                </a:spcAft>
                <a:buFontTx/>
                <a:buChar char="•"/>
              </a:pPr>
              <a:r>
                <a:rPr lang="en-US" sz="1200">
                  <a:latin typeface="Calibri" pitchFamily="34" charset="0"/>
                </a:rPr>
                <a:t>Milestones &amp; Deliverables</a:t>
              </a:r>
            </a:p>
            <a:p>
              <a:pPr marL="115888" indent="-115888">
                <a:spcAft>
                  <a:spcPct val="10000"/>
                </a:spcAft>
                <a:buFontTx/>
                <a:buChar char="•"/>
              </a:pPr>
              <a:r>
                <a:rPr lang="en-US" sz="1200">
                  <a:latin typeface="Calibri" pitchFamily="34" charset="0"/>
                </a:rPr>
                <a:t>Traffic Light Risk Dashboards</a:t>
              </a:r>
            </a:p>
            <a:p>
              <a:pPr marL="115888" indent="-115888">
                <a:spcAft>
                  <a:spcPct val="10000"/>
                </a:spcAft>
                <a:buFontTx/>
                <a:buChar char="•"/>
              </a:pPr>
              <a:r>
                <a:rPr lang="en-US" sz="1200">
                  <a:latin typeface="Calibri" pitchFamily="34" charset="0"/>
                </a:rPr>
                <a:t>PMI Project Templates</a:t>
              </a:r>
            </a:p>
          </p:txBody>
        </p:sp>
        <p:sp>
          <p:nvSpPr>
            <p:cNvPr id="71702" name="AutoShape 22"/>
            <p:cNvSpPr>
              <a:spLocks noChangeArrowheads="1"/>
            </p:cNvSpPr>
            <p:nvPr/>
          </p:nvSpPr>
          <p:spPr bwMode="auto">
            <a:xfrm flipV="1">
              <a:off x="3529" y="1569"/>
              <a:ext cx="1876" cy="671"/>
            </a:xfrm>
            <a:prstGeom prst="wedgeRoundRectCallout">
              <a:avLst>
                <a:gd name="adj1" fmla="val -126816"/>
                <a:gd name="adj2" fmla="val -34356"/>
                <a:gd name="adj3" fmla="val 16667"/>
              </a:avLst>
            </a:prstGeom>
            <a:gradFill rotWithShape="1">
              <a:gsLst>
                <a:gs pos="0">
                  <a:srgbClr val="D2B22C"/>
                </a:gs>
                <a:gs pos="100000">
                  <a:srgbClr val="FFCC00"/>
                </a:gs>
              </a:gsLst>
              <a:path path="rect">
                <a:fillToRect l="100000" b="100000"/>
              </a:path>
            </a:gradFill>
            <a:ln w="952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Product Engineering</a:t>
              </a:r>
            </a:p>
            <a:p>
              <a:pPr marL="115888" indent="-115888">
                <a:spcAft>
                  <a:spcPct val="10000"/>
                </a:spcAft>
                <a:buFontTx/>
                <a:buChar char="•"/>
              </a:pPr>
              <a:r>
                <a:rPr lang="en-US" sz="1200">
                  <a:latin typeface="Calibri" pitchFamily="34" charset="0"/>
                </a:rPr>
                <a:t>Bill Of Materials [BOM], Product SKUs</a:t>
              </a:r>
            </a:p>
            <a:p>
              <a:pPr marL="115888" indent="-115888">
                <a:spcAft>
                  <a:spcPct val="10000"/>
                </a:spcAft>
                <a:buFontTx/>
                <a:buChar char="•"/>
              </a:pPr>
              <a:r>
                <a:rPr lang="en-US" sz="1200">
                  <a:latin typeface="Calibri" pitchFamily="34" charset="0"/>
                </a:rPr>
                <a:t>File &amp; Document Management</a:t>
              </a:r>
            </a:p>
            <a:p>
              <a:pPr marL="115888" indent="-115888">
                <a:spcAft>
                  <a:spcPct val="10000"/>
                </a:spcAft>
                <a:buFontTx/>
                <a:buChar char="•"/>
              </a:pPr>
              <a:r>
                <a:rPr lang="en-US" sz="1200">
                  <a:latin typeface="Calibri" pitchFamily="34" charset="0"/>
                </a:rPr>
                <a:t>Change Management Workflows</a:t>
              </a:r>
            </a:p>
            <a:p>
              <a:pPr marL="115888" indent="-115888">
                <a:spcAft>
                  <a:spcPct val="10000"/>
                </a:spcAft>
                <a:buFontTx/>
                <a:buChar char="•"/>
              </a:pPr>
              <a:r>
                <a:rPr lang="en-US" sz="1200">
                  <a:latin typeface="Calibri" pitchFamily="34" charset="0"/>
                </a:rPr>
                <a:t>Approved Vendor Lists [AVL/AML]</a:t>
              </a:r>
            </a:p>
          </p:txBody>
        </p:sp>
        <p:sp>
          <p:nvSpPr>
            <p:cNvPr id="71703" name="AutoShape 23"/>
            <p:cNvSpPr>
              <a:spLocks noChangeArrowheads="1"/>
            </p:cNvSpPr>
            <p:nvPr/>
          </p:nvSpPr>
          <p:spPr bwMode="auto">
            <a:xfrm flipV="1">
              <a:off x="3529" y="2282"/>
              <a:ext cx="1876" cy="669"/>
            </a:xfrm>
            <a:prstGeom prst="wedgeRoundRectCallout">
              <a:avLst>
                <a:gd name="adj1" fmla="val -118713"/>
                <a:gd name="adj2" fmla="val 34452"/>
                <a:gd name="adj3" fmla="val 16667"/>
              </a:avLst>
            </a:prstGeom>
            <a:gradFill rotWithShape="1">
              <a:gsLst>
                <a:gs pos="0">
                  <a:srgbClr val="D2B22C"/>
                </a:gs>
                <a:gs pos="100000">
                  <a:srgbClr val="FFCC00"/>
                </a:gs>
              </a:gsLst>
              <a:path path="rect">
                <a:fillToRect l="100000" b="100000"/>
              </a:path>
            </a:gradFill>
            <a:ln w="9525">
              <a:noFill/>
              <a:miter lim="800000"/>
              <a:headEnd/>
              <a:tailEnd/>
            </a:ln>
            <a:effectLst>
              <a:prstShdw prst="shdw17" dist="17961" dir="2700000">
                <a:srgbClr val="D2B22C">
                  <a:gamma/>
                  <a:shade val="60000"/>
                  <a:invGamma/>
                </a:srgbClr>
              </a:prstShdw>
            </a:effectLst>
          </p:spPr>
          <p:txBody>
            <a:bodyPr rot="10800000" rIns="45720" anchor="ctr"/>
            <a:lstStyle/>
            <a:p>
              <a:pPr marL="115888" indent="-115888">
                <a:spcAft>
                  <a:spcPct val="10000"/>
                </a:spcAft>
              </a:pPr>
              <a:r>
                <a:rPr lang="en-US" sz="1600" b="1">
                  <a:latin typeface="Calibri" pitchFamily="34" charset="0"/>
                </a:rPr>
                <a:t>Aras Quality Planning</a:t>
              </a:r>
            </a:p>
            <a:p>
              <a:pPr marL="115888" indent="-115888">
                <a:spcAft>
                  <a:spcPct val="10000"/>
                </a:spcAft>
                <a:buFontTx/>
                <a:buChar char="•"/>
              </a:pPr>
              <a:r>
                <a:rPr lang="en-US" sz="1200">
                  <a:latin typeface="Calibri" pitchFamily="34" charset="0"/>
                </a:rPr>
                <a:t>Risk Management</a:t>
              </a:r>
            </a:p>
            <a:p>
              <a:pPr marL="115888" indent="-115888">
                <a:spcAft>
                  <a:spcPct val="10000"/>
                </a:spcAft>
                <a:buFontTx/>
                <a:buChar char="•"/>
              </a:pPr>
              <a:r>
                <a:rPr lang="en-US" sz="1200">
                  <a:latin typeface="Calibri" pitchFamily="34" charset="0"/>
                </a:rPr>
                <a:t>Failure Mode Effects Analysis [FMEA]</a:t>
              </a:r>
            </a:p>
            <a:p>
              <a:pPr marL="115888" indent="-115888">
                <a:spcAft>
                  <a:spcPct val="10000"/>
                </a:spcAft>
                <a:buFontTx/>
                <a:buChar char="•"/>
              </a:pPr>
              <a:r>
                <a:rPr lang="en-US" sz="1200">
                  <a:latin typeface="Calibri" pitchFamily="34" charset="0"/>
                </a:rPr>
                <a:t>Control Plans</a:t>
              </a:r>
            </a:p>
            <a:p>
              <a:pPr marL="115888" indent="-115888">
                <a:spcAft>
                  <a:spcPct val="10000"/>
                </a:spcAft>
                <a:buFontTx/>
                <a:buChar char="•"/>
              </a:pPr>
              <a:r>
                <a:rPr lang="en-US" sz="1200">
                  <a:latin typeface="Calibri" pitchFamily="34" charset="0"/>
                </a:rPr>
                <a:t>Action Item Closed-Loop</a:t>
              </a:r>
            </a:p>
          </p:txBody>
        </p:sp>
      </p:grpSp>
      <p:sp>
        <p:nvSpPr>
          <p:cNvPr id="71726" name="Text Box 46"/>
          <p:cNvSpPr txBox="1">
            <a:spLocks noChangeArrowheads="1"/>
          </p:cNvSpPr>
          <p:nvPr/>
        </p:nvSpPr>
        <p:spPr bwMode="auto">
          <a:xfrm>
            <a:off x="4975225" y="6316663"/>
            <a:ext cx="3643313" cy="304800"/>
          </a:xfrm>
          <a:prstGeom prst="rect">
            <a:avLst/>
          </a:prstGeom>
          <a:noFill/>
          <a:ln w="9525">
            <a:noFill/>
            <a:miter lim="800000"/>
            <a:headEnd/>
            <a:tailEnd/>
          </a:ln>
          <a:effectLst/>
        </p:spPr>
        <p:txBody>
          <a:bodyPr wrap="none">
            <a:spAutoFit/>
          </a:bodyPr>
          <a:lstStyle/>
          <a:p>
            <a:r>
              <a:rPr lang="en-US" sz="1400" b="1"/>
              <a:t>http://www.aras.com/CommunityProjects</a:t>
            </a:r>
          </a:p>
        </p:txBody>
      </p:sp>
      <p:sp>
        <p:nvSpPr>
          <p:cNvPr id="71728" name="Rectangle 48"/>
          <p:cNvSpPr>
            <a:spLocks noGrp="1" noChangeArrowheads="1"/>
          </p:cNvSpPr>
          <p:nvPr>
            <p:ph type="title"/>
          </p:nvPr>
        </p:nvSpPr>
        <p:spPr>
          <a:xfrm>
            <a:off x="0" y="0"/>
            <a:ext cx="6346825" cy="1082675"/>
          </a:xfrm>
          <a:noFill/>
          <a:ln/>
        </p:spPr>
        <p:txBody>
          <a:bodyPr/>
          <a:lstStyle/>
          <a:p>
            <a:r>
              <a:rPr lang="en-US" sz="3600" b="1" dirty="0">
                <a:latin typeface="Calibri" pitchFamily="34" charset="0"/>
              </a:rPr>
              <a:t>Aras Integrated Solutions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wipe(left)">
                                      <p:cBhvr>
                                        <p:cTn id="7" dur="10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p:bldLst>
  </p:timing>
</p:sld>
</file>

<file path=ppt/theme/theme1.xml><?xml version="1.0" encoding="utf-8"?>
<a:theme xmlns:a="http://schemas.openxmlformats.org/drawingml/2006/main" name="1_Default Design">
  <a:themeElements>
    <a:clrScheme name="">
      <a:dk1>
        <a:srgbClr val="000000"/>
      </a:dk1>
      <a:lt1>
        <a:srgbClr val="FFFFFF"/>
      </a:lt1>
      <a:dk2>
        <a:srgbClr val="CC0033"/>
      </a:dk2>
      <a:lt2>
        <a:srgbClr val="808080"/>
      </a:lt2>
      <a:accent1>
        <a:srgbClr val="CCCCCC"/>
      </a:accent1>
      <a:accent2>
        <a:srgbClr val="FFCC00"/>
      </a:accent2>
      <a:accent3>
        <a:srgbClr val="FFFFFF"/>
      </a:accent3>
      <a:accent4>
        <a:srgbClr val="000000"/>
      </a:accent4>
      <a:accent5>
        <a:srgbClr val="E2E2E2"/>
      </a:accent5>
      <a:accent6>
        <a:srgbClr val="E7B900"/>
      </a:accent6>
      <a:hlink>
        <a:srgbClr val="0033CC"/>
      </a:hlink>
      <a:folHlink>
        <a:srgbClr val="9999FF"/>
      </a:folHlink>
    </a:clrScheme>
    <a:fontScheme name="1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xPLM-001">
  <a:themeElements>
    <a:clrScheme name="">
      <a:dk1>
        <a:srgbClr val="000066"/>
      </a:dk1>
      <a:lt1>
        <a:srgbClr val="FFFFFF"/>
      </a:lt1>
      <a:dk2>
        <a:srgbClr val="FFFF33"/>
      </a:dk2>
      <a:lt2>
        <a:srgbClr val="666666"/>
      </a:lt2>
      <a:accent1>
        <a:srgbClr val="006699"/>
      </a:accent1>
      <a:accent2>
        <a:srgbClr val="CCCC00"/>
      </a:accent2>
      <a:accent3>
        <a:srgbClr val="FFFFFF"/>
      </a:accent3>
      <a:accent4>
        <a:srgbClr val="000056"/>
      </a:accent4>
      <a:accent5>
        <a:srgbClr val="AAB8CA"/>
      </a:accent5>
      <a:accent6>
        <a:srgbClr val="B9B900"/>
      </a:accent6>
      <a:hlink>
        <a:srgbClr val="808000"/>
      </a:hlink>
      <a:folHlink>
        <a:srgbClr val="666666"/>
      </a:folHlink>
    </a:clrScheme>
    <a:fontScheme name="xPLM-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
            <a:schemeClr val="bg1"/>
          </a:buClr>
          <a:buSzTx/>
          <a:buFontTx/>
          <a:buNone/>
          <a:tabLst/>
          <a:defRPr kumimoji="1"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1"/>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
            <a:schemeClr val="bg1"/>
          </a:buClr>
          <a:buSzTx/>
          <a:buFontTx/>
          <a:buNone/>
          <a:tabLst/>
          <a:defRPr kumimoji="1"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xPLM-001 1">
        <a:dk1>
          <a:srgbClr val="112208"/>
        </a:dk1>
        <a:lt1>
          <a:srgbClr val="FFFFFF"/>
        </a:lt1>
        <a:dk2>
          <a:srgbClr val="3D541E"/>
        </a:dk2>
        <a:lt2>
          <a:srgbClr val="FFFFFF"/>
        </a:lt2>
        <a:accent1>
          <a:srgbClr val="8BAE6C"/>
        </a:accent1>
        <a:accent2>
          <a:srgbClr val="FF66FF"/>
        </a:accent2>
        <a:accent3>
          <a:srgbClr val="AFB3AB"/>
        </a:accent3>
        <a:accent4>
          <a:srgbClr val="DADADA"/>
        </a:accent4>
        <a:accent5>
          <a:srgbClr val="C4D3BA"/>
        </a:accent5>
        <a:accent6>
          <a:srgbClr val="E75CE7"/>
        </a:accent6>
        <a:hlink>
          <a:srgbClr val="808000"/>
        </a:hlink>
        <a:folHlink>
          <a:srgbClr val="162B0B"/>
        </a:folHlink>
      </a:clrScheme>
      <a:clrMap bg1="dk2" tx1="lt1" bg2="dk1" tx2="lt2" accent1="accent1" accent2="accent2" accent3="accent3" accent4="accent4" accent5="accent5" accent6="accent6" hlink="hlink" folHlink="folHlink"/>
    </a:extraClrScheme>
    <a:extraClrScheme>
      <a:clrScheme name="xPLM-001 2">
        <a:dk1>
          <a:srgbClr val="003300"/>
        </a:dk1>
        <a:lt1>
          <a:srgbClr val="F1F7E9"/>
        </a:lt1>
        <a:dk2>
          <a:srgbClr val="FFFFFF"/>
        </a:dk2>
        <a:lt2>
          <a:srgbClr val="366B1B"/>
        </a:lt2>
        <a:accent1>
          <a:srgbClr val="8BAE6C"/>
        </a:accent1>
        <a:accent2>
          <a:srgbClr val="FF66FF"/>
        </a:accent2>
        <a:accent3>
          <a:srgbClr val="F7FAF2"/>
        </a:accent3>
        <a:accent4>
          <a:srgbClr val="002A00"/>
        </a:accent4>
        <a:accent5>
          <a:srgbClr val="C4D3BA"/>
        </a:accent5>
        <a:accent6>
          <a:srgbClr val="E75CE7"/>
        </a:accent6>
        <a:hlink>
          <a:srgbClr val="808000"/>
        </a:hlink>
        <a:folHlink>
          <a:srgbClr val="8DBA76"/>
        </a:folHlink>
      </a:clrScheme>
      <a:clrMap bg1="lt1" tx1="dk1" bg2="lt2" tx2="dk2" accent1="accent1" accent2="accent2" accent3="accent3" accent4="accent4" accent5="accent5" accent6="accent6" hlink="hlink" folHlink="folHlink"/>
    </a:extraClrScheme>
    <a:extraClrScheme>
      <a:clrScheme name="xPLM-001 3">
        <a:dk1>
          <a:srgbClr val="000000"/>
        </a:dk1>
        <a:lt1>
          <a:srgbClr val="FFFFFF"/>
        </a:lt1>
        <a:dk2>
          <a:srgbClr val="000000"/>
        </a:dk2>
        <a:lt2>
          <a:srgbClr val="393939"/>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4306</TotalTime>
  <Words>2599</Words>
  <Application>Microsoft Office PowerPoint</Application>
  <PresentationFormat>On-screen Show (4:3)</PresentationFormat>
  <Paragraphs>625</Paragraphs>
  <Slides>35</Slides>
  <Notes>12</Notes>
  <HiddenSlides>23</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1_Default Design</vt:lpstr>
      <vt:lpstr>xPLM-001</vt:lpstr>
      <vt:lpstr>Slide 1</vt:lpstr>
      <vt:lpstr>Agenda</vt:lpstr>
      <vt:lpstr>Top Five Concerns about PLM Systems</vt:lpstr>
      <vt:lpstr>Why is Aras the Fastest Growing PLM Software?    ( 2009 - 2010 ) </vt:lpstr>
      <vt:lpstr>Aras Overview</vt:lpstr>
      <vt:lpstr>Who is the Aras PLM Community?</vt:lpstr>
      <vt:lpstr> Aras Customers     and 800+  world-wide installations / month</vt:lpstr>
      <vt:lpstr>Aras Integrated Solutions</vt:lpstr>
      <vt:lpstr>Aras Integrated Solutions</vt:lpstr>
      <vt:lpstr>Model-Based SOA Technology Platform</vt:lpstr>
      <vt:lpstr>Slide 11</vt:lpstr>
      <vt:lpstr>Enterprise Open Source</vt:lpstr>
      <vt:lpstr>Quick Facts… Enterprise Open Source</vt:lpstr>
      <vt:lpstr>What is Enterprise Open Source?</vt:lpstr>
      <vt:lpstr>Aras EOS Quick Facts</vt:lpstr>
      <vt:lpstr>What is Enterprise Open Source?</vt:lpstr>
      <vt:lpstr>Business Model</vt:lpstr>
      <vt:lpstr>What Subscriptions Include</vt:lpstr>
      <vt:lpstr>How to get Started</vt:lpstr>
      <vt:lpstr>Software Demo</vt:lpstr>
      <vt:lpstr>Deployment Methodology</vt:lpstr>
      <vt:lpstr>Model-Based SOA Framework Platform Requirements</vt:lpstr>
      <vt:lpstr>Slide 23</vt:lpstr>
      <vt:lpstr>Customer Resources</vt:lpstr>
      <vt:lpstr>Aras Training Classes</vt:lpstr>
      <vt:lpstr>MOSS &amp; Aras  Architecture Diagram</vt:lpstr>
      <vt:lpstr>Pro/Engineer - Innovator Integration</vt:lpstr>
      <vt:lpstr>SolidWorks - Innovator Integration</vt:lpstr>
      <vt:lpstr>Autodesk Inventor - Innovator Integration</vt:lpstr>
      <vt:lpstr>Catia - Innovator Integration</vt:lpstr>
      <vt:lpstr>AutoCAD - Innovator Integration</vt:lpstr>
      <vt:lpstr>NX - Innovator Integration</vt:lpstr>
      <vt:lpstr>Integration / Rollout Strategy</vt:lpstr>
      <vt:lpstr>Catia - Innovator Integration</vt:lpstr>
      <vt:lpstr>SAP - Innovator Integration</vt:lpstr>
    </vt:vector>
  </TitlesOfParts>
  <Company>Aras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Aras Overview</dc:title>
  <dc:creator>Marc Lind</dc:creator>
  <cp:lastModifiedBy>Peter Schroer</cp:lastModifiedBy>
  <cp:revision>281</cp:revision>
  <dcterms:created xsi:type="dcterms:W3CDTF">2008-01-17T17:09:29Z</dcterms:created>
  <dcterms:modified xsi:type="dcterms:W3CDTF">2010-09-30T13:59:21Z</dcterms:modified>
</cp:coreProperties>
</file>